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i/R3SW26Vvu6CIUfSeRLTPuo3D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7c854d32f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87c854d32f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7c854d32f_0_2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7c854d32f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7c854d32f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7c854d32f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7c854d32f_0_2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7c854d32f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7c854d32f_0_2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7c854d32f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7c854d32f_0_3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7c854d32f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7c854d32f_0_3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7c854d32f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7c854d32f_0_4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7c854d32f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7c854d32f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87c854d32f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c854d32f_0_1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c854d32f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7c854d32f_0_1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7c854d32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7c854d32f_0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7c854d32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7c854d32f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7c854d32f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7c854d32f_0_2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7c854d32f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7c854d32f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7c854d32f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7c854d32f_0_2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7c854d32f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Title">
  <p:cSld name="Main Title">
    <p:bg>
      <p:bgPr>
        <a:solidFill>
          <a:schemeClr val="accen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7c854d32f_0_57"/>
          <p:cNvSpPr txBox="1"/>
          <p:nvPr>
            <p:ph type="ctrTitle"/>
          </p:nvPr>
        </p:nvSpPr>
        <p:spPr>
          <a:xfrm>
            <a:off x="701999" y="2089799"/>
            <a:ext cx="78354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841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300"/>
              <a:buFont typeface="Arial"/>
              <a:buNone/>
              <a:defRPr sz="6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87c854d32f_0_57"/>
          <p:cNvSpPr txBox="1"/>
          <p:nvPr>
            <p:ph idx="10" type="dt"/>
          </p:nvPr>
        </p:nvSpPr>
        <p:spPr>
          <a:xfrm>
            <a:off x="712800" y="44147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8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https://lh4.googleusercontent.com/G4i79rUXYwUgvpuNg6RS9IJS83VWWdyJ5JCuhy7988Rz86oj2_WgC0rqlO6RYLmYvHg_KC71Gw6_nefGq2neMFaHhRHVSOuVWNZK8OmkfNfiGs8NkVISjORF4d5OyUiSEC2B2ckdEy8" id="89" name="Google Shape;89;g87c854d32f_0_57"/>
          <p:cNvPicPr preferRelativeResize="0"/>
          <p:nvPr/>
        </p:nvPicPr>
        <p:blipFill rotWithShape="1">
          <a:blip r:embed="rId2">
            <a:alphaModFix/>
          </a:blip>
          <a:srcRect b="36964" l="10961" r="10961" t="37377"/>
          <a:stretch/>
        </p:blipFill>
        <p:spPr>
          <a:xfrm>
            <a:off x="701999" y="463323"/>
            <a:ext cx="2836714" cy="72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 Text 1">
  <p:cSld name="Title + 2 Column Text 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7c854d32f_0_61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87c854d32f_0_61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87c854d32f_0_61"/>
          <p:cNvSpPr/>
          <p:nvPr/>
        </p:nvSpPr>
        <p:spPr>
          <a:xfrm>
            <a:off x="0" y="0"/>
            <a:ext cx="777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g87c854d32f_0_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233" y="4625432"/>
            <a:ext cx="344650" cy="2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87c854d32f_0_61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g87c854d32f_0_61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vider 2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7c854d32f_0_68"/>
          <p:cNvSpPr txBox="1"/>
          <p:nvPr>
            <p:ph type="ctrTitle"/>
          </p:nvPr>
        </p:nvSpPr>
        <p:spPr>
          <a:xfrm>
            <a:off x="1267199" y="1748972"/>
            <a:ext cx="47376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b="1" sz="6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87c854d32f_0_68"/>
          <p:cNvSpPr txBox="1"/>
          <p:nvPr>
            <p:ph idx="1" type="subTitle"/>
          </p:nvPr>
        </p:nvSpPr>
        <p:spPr>
          <a:xfrm>
            <a:off x="1256399" y="949772"/>
            <a:ext cx="47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0" name="Google Shape;100;g87c854d32f_0_68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1" name="Google Shape;101;g87c854d32f_0_68"/>
          <p:cNvCxnSpPr/>
          <p:nvPr/>
        </p:nvCxnSpPr>
        <p:spPr>
          <a:xfrm>
            <a:off x="780607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intranet.systemsbiology.net/Plone/administration/communications/1ISB_Logo_Primary_RGB.png" id="102" name="Google Shape;102;g87c854d32f_0_68"/>
          <p:cNvPicPr preferRelativeResize="0"/>
          <p:nvPr/>
        </p:nvPicPr>
        <p:blipFill rotWithShape="1">
          <a:blip r:embed="rId2">
            <a:alphaModFix/>
          </a:blip>
          <a:srcRect b="13235" l="6282" r="53286" t="14200"/>
          <a:stretch/>
        </p:blipFill>
        <p:spPr>
          <a:xfrm>
            <a:off x="144809" y="4588248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Main Title">
  <p:cSld name="1_Main Title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G4i79rUXYwUgvpuNg6RS9IJS83VWWdyJ5JCuhy7988Rz86oj2_WgC0rqlO6RYLmYvHg_KC71Gw6_nefGq2neMFaHhRHVSOuVWNZK8OmkfNfiGs8NkVISjORF4d5OyUiSEC2B2ckdEy8" id="104" name="Google Shape;104;g87c854d32f_0_74"/>
          <p:cNvPicPr preferRelativeResize="0"/>
          <p:nvPr/>
        </p:nvPicPr>
        <p:blipFill rotWithShape="1">
          <a:blip r:embed="rId2">
            <a:alphaModFix/>
          </a:blip>
          <a:srcRect b="36964" l="10963" r="33665" t="37377"/>
          <a:stretch/>
        </p:blipFill>
        <p:spPr>
          <a:xfrm>
            <a:off x="151405" y="4600638"/>
            <a:ext cx="1001995" cy="358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Main Title">
  <p:cSld name="2_Main Title"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87c854d32f_0_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233" y="4625432"/>
            <a:ext cx="344650" cy="2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+ 2 Column Text 1">
  <p:cSld name="1_Title + 2 Column Text 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7c854d32f_0_78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87c854d32f_0_78"/>
          <p:cNvSpPr txBox="1"/>
          <p:nvPr>
            <p:ph idx="1" type="body"/>
          </p:nvPr>
        </p:nvSpPr>
        <p:spPr>
          <a:xfrm>
            <a:off x="1255818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g87c854d32f_0_78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g87c854d32f_0_78"/>
          <p:cNvSpPr txBox="1"/>
          <p:nvPr>
            <p:ph idx="2" type="body"/>
          </p:nvPr>
        </p:nvSpPr>
        <p:spPr>
          <a:xfrm>
            <a:off x="5034150" y="1554806"/>
            <a:ext cx="34854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9570" lvl="0" marL="457200" rtl="0" algn="l">
              <a:lnSpc>
                <a:spcPct val="126126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1pPr>
            <a:lvl2pPr indent="-369569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2pPr>
            <a:lvl3pPr indent="-369569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3pPr>
            <a:lvl4pPr indent="-369569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4pPr>
            <a:lvl5pPr indent="-36957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20"/>
              <a:buFont typeface="Arial"/>
              <a:buChar char="–"/>
              <a:defRPr sz="2220"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https://intranet.systemsbiology.net/Plone/administration/communications/1ISB_Logo_Primary_RGB.png" id="112" name="Google Shape;112;g87c854d32f_0_78"/>
          <p:cNvPicPr preferRelativeResize="0"/>
          <p:nvPr/>
        </p:nvPicPr>
        <p:blipFill rotWithShape="1">
          <a:blip r:embed="rId2">
            <a:alphaModFix/>
          </a:blip>
          <a:srcRect b="13235" l="6282" r="53286" t="14200"/>
          <a:stretch/>
        </p:blipFill>
        <p:spPr>
          <a:xfrm>
            <a:off x="144809" y="4588248"/>
            <a:ext cx="488962" cy="37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7c854d32f_0_84"/>
          <p:cNvSpPr txBox="1"/>
          <p:nvPr>
            <p:ph type="title"/>
          </p:nvPr>
        </p:nvSpPr>
        <p:spPr>
          <a:xfrm>
            <a:off x="1252800" y="387244"/>
            <a:ext cx="7289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87c854d32f_0_84"/>
          <p:cNvSpPr txBox="1"/>
          <p:nvPr>
            <p:ph idx="12" type="sldNum"/>
          </p:nvPr>
        </p:nvSpPr>
        <p:spPr>
          <a:xfrm>
            <a:off x="187793" y="179128"/>
            <a:ext cx="39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intranet.systemsbiology.net/Plone/administration/communications/faviconsymbol.png" id="116" name="Google Shape;116;g87c854d32f_0_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76" y="4520685"/>
            <a:ext cx="500017" cy="430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5" name="Google Shape;35;p22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24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0" name="Google Shape;50;p24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7c854d32f_0_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87c854d32f_0_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87c854d32f_0_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87c854d32f_0_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87c854d32f_0_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30.jpg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9.jpg"/><Relationship Id="rId8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c854d32f_0_46"/>
          <p:cNvSpPr txBox="1"/>
          <p:nvPr>
            <p:ph idx="4294967295" type="title"/>
          </p:nvPr>
        </p:nvSpPr>
        <p:spPr>
          <a:xfrm>
            <a:off x="706425" y="1564313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How do we explain the behavior of light?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g87c854d32f_0_46"/>
          <p:cNvSpPr txBox="1"/>
          <p:nvPr/>
        </p:nvSpPr>
        <p:spPr>
          <a:xfrm>
            <a:off x="2057388" y="3419363"/>
            <a:ext cx="50292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Lesson 5 – Observing Beyond our Senses: Inquiry Drives Technology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7c854d32f_0_263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 light is scattered the most by the atmosphere </a:t>
            </a:r>
            <a:endParaRPr/>
          </a:p>
        </p:txBody>
      </p:sp>
      <p:pic>
        <p:nvPicPr>
          <p:cNvPr id="220" name="Google Shape;220;g87c854d32f_0_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688" y="1361044"/>
            <a:ext cx="3816656" cy="366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87c854d32f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4500" y="1599907"/>
            <a:ext cx="6004725" cy="3124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87c854d32f_0_270"/>
          <p:cNvSpPr txBox="1"/>
          <p:nvPr/>
        </p:nvSpPr>
        <p:spPr>
          <a:xfrm>
            <a:off x="1407050" y="152850"/>
            <a:ext cx="7136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</a:rPr>
              <a:t>Since blue is scattered </a:t>
            </a:r>
            <a:r>
              <a:rPr b="1" i="1" lang="en-US" sz="2400">
                <a:solidFill>
                  <a:schemeClr val="accent1"/>
                </a:solidFill>
              </a:rPr>
              <a:t>most</a:t>
            </a:r>
            <a:r>
              <a:rPr b="1" lang="en-US" sz="2400">
                <a:solidFill>
                  <a:schemeClr val="accent1"/>
                </a:solidFill>
              </a:rPr>
              <a:t> in the atmosphere, sunsets are anything but blue, appearing reddish-orange.</a:t>
            </a:r>
            <a:endParaRPr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7c854d32f_0_279"/>
          <p:cNvSpPr txBox="1"/>
          <p:nvPr>
            <p:ph type="title"/>
          </p:nvPr>
        </p:nvSpPr>
        <p:spPr>
          <a:xfrm>
            <a:off x="1255825" y="147251"/>
            <a:ext cx="7247400" cy="775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Sunsets are anything but blue</a:t>
            </a:r>
            <a:endParaRPr/>
          </a:p>
        </p:txBody>
      </p:sp>
      <p:pic>
        <p:nvPicPr>
          <p:cNvPr descr="Sunset at Casey Station Antarctica" id="232" name="Google Shape;232;g87c854d32f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063" y="1123654"/>
            <a:ext cx="5326913" cy="343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7c854d32f_0_286"/>
          <p:cNvSpPr txBox="1"/>
          <p:nvPr>
            <p:ph type="title"/>
          </p:nvPr>
        </p:nvSpPr>
        <p:spPr>
          <a:xfrm>
            <a:off x="1255818" y="812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400"/>
              <a:t>Instead of air in the atmosphere, let’s look at milk fat in water</a:t>
            </a:r>
            <a:endParaRPr sz="2400"/>
          </a:p>
        </p:txBody>
      </p:sp>
      <p:pic>
        <p:nvPicPr>
          <p:cNvPr id="238" name="Google Shape;238;g87c854d32f_0_286"/>
          <p:cNvPicPr preferRelativeResize="0"/>
          <p:nvPr/>
        </p:nvPicPr>
        <p:blipFill rotWithShape="1">
          <a:blip r:embed="rId3">
            <a:alphaModFix/>
          </a:blip>
          <a:srcRect b="0" l="0" r="32180" t="0"/>
          <a:stretch/>
        </p:blipFill>
        <p:spPr>
          <a:xfrm>
            <a:off x="1526050" y="1586475"/>
            <a:ext cx="1249049" cy="147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-bottle" id="239" name="Google Shape;239;g87c854d32f_0_2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0500" y="1586466"/>
            <a:ext cx="1338263" cy="143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87c854d32f_0_286"/>
          <p:cNvSpPr/>
          <p:nvPr/>
        </p:nvSpPr>
        <p:spPr>
          <a:xfrm>
            <a:off x="2977100" y="2043666"/>
            <a:ext cx="76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descr="Blue Sky experiment." id="241" name="Google Shape;241;g87c854d32f_0_2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350" y="1304138"/>
            <a:ext cx="1704144" cy="1956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87c854d32f_0_286"/>
          <p:cNvSpPr txBox="1"/>
          <p:nvPr/>
        </p:nvSpPr>
        <p:spPr>
          <a:xfrm>
            <a:off x="4935275" y="1721143"/>
            <a:ext cx="10047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1"/>
                </a:solidFill>
              </a:rPr>
              <a:t>=</a:t>
            </a:r>
            <a:endParaRPr/>
          </a:p>
        </p:txBody>
      </p:sp>
      <p:pic>
        <p:nvPicPr>
          <p:cNvPr descr="08-07Milk" id="243" name="Google Shape;243;g87c854d32f_0_2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4400" y="3526163"/>
            <a:ext cx="7751950" cy="136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7c854d32f_0_334"/>
          <p:cNvSpPr txBox="1"/>
          <p:nvPr>
            <p:ph type="title"/>
          </p:nvPr>
        </p:nvSpPr>
        <p:spPr>
          <a:xfrm>
            <a:off x="1255818" y="-336247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Milk?</a:t>
            </a:r>
            <a:endParaRPr/>
          </a:p>
        </p:txBody>
      </p:sp>
      <p:sp>
        <p:nvSpPr>
          <p:cNvPr id="249" name="Google Shape;249;g87c854d32f_0_334"/>
          <p:cNvSpPr txBox="1"/>
          <p:nvPr/>
        </p:nvSpPr>
        <p:spPr>
          <a:xfrm>
            <a:off x="1255825" y="788138"/>
            <a:ext cx="300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Each mL of 2% milk contains about 10 million globules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50" name="Google Shape;250;g87c854d32f_0_334"/>
          <p:cNvSpPr txBox="1"/>
          <p:nvPr/>
        </p:nvSpPr>
        <p:spPr>
          <a:xfrm>
            <a:off x="762000" y="1912556"/>
            <a:ext cx="3000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…this “population density” is about 10</a:t>
            </a:r>
            <a:r>
              <a:rPr baseline="30000" lang="en-US" sz="2400">
                <a:solidFill>
                  <a:schemeClr val="accent1"/>
                </a:solidFill>
              </a:rPr>
              <a:t>10</a:t>
            </a:r>
            <a:r>
              <a:rPr lang="en-US" sz="2400">
                <a:solidFill>
                  <a:schemeClr val="accent1"/>
                </a:solidFill>
              </a:rPr>
              <a:t> globules/L</a:t>
            </a:r>
            <a:endParaRPr sz="1000">
              <a:solidFill>
                <a:schemeClr val="accent1"/>
              </a:solidFill>
            </a:endParaRPr>
          </a:p>
        </p:txBody>
      </p:sp>
      <p:grpSp>
        <p:nvGrpSpPr>
          <p:cNvPr id="251" name="Google Shape;251;g87c854d32f_0_334"/>
          <p:cNvGrpSpPr/>
          <p:nvPr/>
        </p:nvGrpSpPr>
        <p:grpSpPr>
          <a:xfrm>
            <a:off x="4453175" y="952494"/>
            <a:ext cx="4549756" cy="3256914"/>
            <a:chOff x="3311" y="1807"/>
            <a:chExt cx="2091" cy="2050"/>
          </a:xfrm>
        </p:grpSpPr>
        <p:pic>
          <p:nvPicPr>
            <p:cNvPr id="252" name="Google Shape;252;g87c854d32f_0_3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11" y="1807"/>
              <a:ext cx="2031" cy="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g87c854d32f_0_334"/>
            <p:cNvSpPr txBox="1"/>
            <p:nvPr/>
          </p:nvSpPr>
          <p:spPr>
            <a:xfrm>
              <a:off x="3602" y="2622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0.2 mm diameter</a:t>
              </a:r>
              <a:r>
                <a:rPr b="1" lang="en-US" sz="2400">
                  <a:solidFill>
                    <a:schemeClr val="lt1"/>
                  </a:solidFill>
                </a:rPr>
                <a:t> </a:t>
              </a: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FOV</a:t>
              </a:r>
              <a:endParaRPr/>
            </a:p>
          </p:txBody>
        </p:sp>
      </p:grpSp>
      <p:sp>
        <p:nvSpPr>
          <p:cNvPr id="254" name="Google Shape;254;g87c854d32f_0_334"/>
          <p:cNvSpPr txBox="1"/>
          <p:nvPr/>
        </p:nvSpPr>
        <p:spPr>
          <a:xfrm>
            <a:off x="4662150" y="166350"/>
            <a:ext cx="46482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Homogenized milk contains many small globules of fat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87c854d32f_0_334"/>
          <p:cNvSpPr txBox="1"/>
          <p:nvPr/>
        </p:nvSpPr>
        <p:spPr>
          <a:xfrm>
            <a:off x="3838350" y="4171950"/>
            <a:ext cx="52593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</a:rPr>
              <a:t>Visible light is scattered nicely by these globules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256" name="Google Shape;256;g87c854d32f_0_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3425" y="3479107"/>
            <a:ext cx="2658581" cy="1500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87c854d32f_0_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594" y="3566509"/>
            <a:ext cx="3137318" cy="146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87c854d32f_0_3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848" y="2203375"/>
            <a:ext cx="3256275" cy="1363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87c854d32f_0_3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441" y="982180"/>
            <a:ext cx="2949079" cy="114758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87c854d32f_0_392"/>
          <p:cNvSpPr txBox="1"/>
          <p:nvPr/>
        </p:nvSpPr>
        <p:spPr>
          <a:xfrm>
            <a:off x="885500" y="126175"/>
            <a:ext cx="79389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How does the globe population relate to the amount of light scattering?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65" name="Google Shape;265;g87c854d32f_0_392"/>
          <p:cNvSpPr/>
          <p:nvPr/>
        </p:nvSpPr>
        <p:spPr>
          <a:xfrm>
            <a:off x="4038600" y="971550"/>
            <a:ext cx="50292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Higher density of particles leads to more scattering, and less light transmitted through the solution...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87c854d32f_0_392"/>
          <p:cNvSpPr/>
          <p:nvPr/>
        </p:nvSpPr>
        <p:spPr>
          <a:xfrm>
            <a:off x="4038600" y="2857500"/>
            <a:ext cx="502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 transmission</a:t>
            </a:r>
            <a:b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means</a:t>
            </a:r>
            <a:b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concentration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7c854d32f_0_405"/>
          <p:cNvSpPr txBox="1"/>
          <p:nvPr>
            <p:ph type="title"/>
          </p:nvPr>
        </p:nvSpPr>
        <p:spPr>
          <a:xfrm>
            <a:off x="838200" y="19050"/>
            <a:ext cx="9067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So if we shine a light through a tank with some milk fat…</a:t>
            </a:r>
            <a:endParaRPr sz="2400"/>
          </a:p>
        </p:txBody>
      </p:sp>
      <p:sp>
        <p:nvSpPr>
          <p:cNvPr id="272" name="Google Shape;272;g87c854d32f_0_405"/>
          <p:cNvSpPr/>
          <p:nvPr/>
        </p:nvSpPr>
        <p:spPr>
          <a:xfrm>
            <a:off x="-381000" y="361950"/>
            <a:ext cx="90678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87c854d32f_0_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68880">
            <a:off x="5675004" y="1935911"/>
            <a:ext cx="3308054" cy="121628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87c854d32f_0_405"/>
          <p:cNvSpPr/>
          <p:nvPr/>
        </p:nvSpPr>
        <p:spPr>
          <a:xfrm>
            <a:off x="2524202" y="2319675"/>
            <a:ext cx="3675600" cy="1719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F0000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g87c854d32f_0_405"/>
          <p:cNvCxnSpPr/>
          <p:nvPr/>
        </p:nvCxnSpPr>
        <p:spPr>
          <a:xfrm>
            <a:off x="6274923" y="1632216"/>
            <a:ext cx="0" cy="16041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g87c854d32f_0_405"/>
          <p:cNvSpPr/>
          <p:nvPr/>
        </p:nvSpPr>
        <p:spPr>
          <a:xfrm>
            <a:off x="1624029" y="2262387"/>
            <a:ext cx="4500900" cy="2865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24313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87c854d32f_0_4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8640" y="2187196"/>
            <a:ext cx="956434" cy="476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9174" id="278" name="Google Shape;278;g87c854d32f_0_4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4144" y="1403063"/>
            <a:ext cx="3150605" cy="201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87c854d32f_0_4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2152" y="2806315"/>
            <a:ext cx="1145533" cy="12030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g87c854d32f_0_405"/>
          <p:cNvCxnSpPr/>
          <p:nvPr/>
        </p:nvCxnSpPr>
        <p:spPr>
          <a:xfrm>
            <a:off x="2578899" y="1804080"/>
            <a:ext cx="0" cy="1203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g87c854d32f_0_405"/>
          <p:cNvCxnSpPr/>
          <p:nvPr/>
        </p:nvCxnSpPr>
        <p:spPr>
          <a:xfrm>
            <a:off x="5038963" y="1804080"/>
            <a:ext cx="0" cy="1203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" name="Google Shape;282;g87c854d32f_0_405"/>
          <p:cNvSpPr/>
          <p:nvPr/>
        </p:nvSpPr>
        <p:spPr>
          <a:xfrm rot="-7853">
            <a:off x="6479733" y="1853004"/>
            <a:ext cx="1050603" cy="3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87c854d32f_0_405"/>
          <p:cNvSpPr/>
          <p:nvPr/>
        </p:nvSpPr>
        <p:spPr>
          <a:xfrm>
            <a:off x="2646800" y="2216209"/>
            <a:ext cx="2325300" cy="6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Tank of milk and water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87c854d32f_0_405"/>
          <p:cNvSpPr/>
          <p:nvPr/>
        </p:nvSpPr>
        <p:spPr>
          <a:xfrm>
            <a:off x="920475" y="1377941"/>
            <a:ext cx="1248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</a:rPr>
              <a:t>light sensor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87c854d32f_0_405"/>
          <p:cNvSpPr/>
          <p:nvPr/>
        </p:nvSpPr>
        <p:spPr>
          <a:xfrm>
            <a:off x="1547025" y="2087531"/>
            <a:ext cx="223200" cy="346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87c854d32f_0_405"/>
          <p:cNvSpPr txBox="1"/>
          <p:nvPr/>
        </p:nvSpPr>
        <p:spPr>
          <a:xfrm>
            <a:off x="2524200" y="3886125"/>
            <a:ext cx="61626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…we can determine the concentration of fat globules!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87" name="Google Shape;287;g87c854d32f_0_405"/>
          <p:cNvSpPr txBox="1"/>
          <p:nvPr/>
        </p:nvSpPr>
        <p:spPr>
          <a:xfrm>
            <a:off x="1394625" y="725900"/>
            <a:ext cx="7234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</a:rPr>
              <a:t>…and measure the light that makes it through…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7c854d32f_0_91"/>
          <p:cNvSpPr txBox="1"/>
          <p:nvPr>
            <p:ph idx="12" type="sldNum"/>
          </p:nvPr>
        </p:nvSpPr>
        <p:spPr>
          <a:xfrm>
            <a:off x="1248634" y="179128"/>
            <a:ext cx="22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g87c854d32f_0_91"/>
          <p:cNvSpPr txBox="1"/>
          <p:nvPr/>
        </p:nvSpPr>
        <p:spPr>
          <a:xfrm>
            <a:off x="1770750" y="408056"/>
            <a:ext cx="62709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accent1"/>
              </a:solidFill>
            </a:endParaRPr>
          </a:p>
        </p:txBody>
      </p:sp>
      <p:sp>
        <p:nvSpPr>
          <p:cNvPr id="129" name="Google Shape;129;g87c854d32f_0_91"/>
          <p:cNvSpPr txBox="1"/>
          <p:nvPr/>
        </p:nvSpPr>
        <p:spPr>
          <a:xfrm>
            <a:off x="1412325" y="4044413"/>
            <a:ext cx="74214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1"/>
              </a:solidFill>
            </a:endParaRPr>
          </a:p>
        </p:txBody>
      </p:sp>
      <p:sp>
        <p:nvSpPr>
          <p:cNvPr id="130" name="Google Shape;130;g87c854d32f_0_91"/>
          <p:cNvSpPr txBox="1"/>
          <p:nvPr>
            <p:ph type="title"/>
          </p:nvPr>
        </p:nvSpPr>
        <p:spPr>
          <a:xfrm>
            <a:off x="304800" y="24765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/>
              <a:t>Light Through Milk Fat?</a:t>
            </a:r>
            <a:endParaRPr sz="3000"/>
          </a:p>
        </p:txBody>
      </p:sp>
      <p:pic>
        <p:nvPicPr>
          <p:cNvPr descr="laser_pointer-1.gif (48k)" id="131" name="Google Shape;131;g87c854d32f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1687" y="1347725"/>
            <a:ext cx="4030225" cy="30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87c854d32f_0_91"/>
          <p:cNvSpPr/>
          <p:nvPr/>
        </p:nvSpPr>
        <p:spPr>
          <a:xfrm>
            <a:off x="3422069" y="2883229"/>
            <a:ext cx="93600" cy="95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87c854d32f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175" y="842040"/>
            <a:ext cx="2666119" cy="176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87c854d32f_0_136"/>
          <p:cNvSpPr txBox="1"/>
          <p:nvPr/>
        </p:nvSpPr>
        <p:spPr>
          <a:xfrm rot="-208773">
            <a:off x="6105190" y="827884"/>
            <a:ext cx="2891631" cy="390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some of the light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87c854d32f_0_136"/>
          <p:cNvSpPr txBox="1"/>
          <p:nvPr/>
        </p:nvSpPr>
        <p:spPr>
          <a:xfrm rot="-268196">
            <a:off x="7012861" y="1885095"/>
            <a:ext cx="2128675" cy="391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is absorbed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g87c854d32f_0_136"/>
          <p:cNvCxnSpPr/>
          <p:nvPr/>
        </p:nvCxnSpPr>
        <p:spPr>
          <a:xfrm flipH="1" rot="10800000">
            <a:off x="6934200" y="1793022"/>
            <a:ext cx="1332600" cy="150000"/>
          </a:xfrm>
          <a:prstGeom prst="straightConnector1">
            <a:avLst/>
          </a:prstGeom>
          <a:noFill/>
          <a:ln cap="flat" cmpd="sng" w="76200">
            <a:solidFill>
              <a:srgbClr val="FF7C8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1" name="Google Shape;141;g87c854d32f_0_136"/>
          <p:cNvCxnSpPr/>
          <p:nvPr/>
        </p:nvCxnSpPr>
        <p:spPr>
          <a:xfrm flipH="1" rot="10800000">
            <a:off x="4114800" y="2057400"/>
            <a:ext cx="1371600" cy="114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2" name="Google Shape;142;g87c854d32f_0_136"/>
          <p:cNvSpPr txBox="1"/>
          <p:nvPr/>
        </p:nvSpPr>
        <p:spPr>
          <a:xfrm rot="352">
            <a:off x="1143051" y="1428750"/>
            <a:ext cx="2928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When shining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400">
                <a:solidFill>
                  <a:srgbClr val="FF0000"/>
                </a:solidFill>
              </a:rPr>
              <a:t>LIGHT</a:t>
            </a:r>
            <a:r>
              <a:rPr lang="en-US" sz="2400">
                <a:solidFill>
                  <a:schemeClr val="accent1"/>
                </a:solidFill>
              </a:rPr>
              <a:t> through a sample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43" name="Google Shape;143;g87c854d32f_0_136"/>
          <p:cNvSpPr txBox="1"/>
          <p:nvPr/>
        </p:nvSpPr>
        <p:spPr>
          <a:xfrm>
            <a:off x="781475" y="2759663"/>
            <a:ext cx="84849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The amount of light absorbed depends on many factors, including: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4" name="Google Shape;144;g87c854d32f_0_136"/>
          <p:cNvSpPr txBox="1"/>
          <p:nvPr/>
        </p:nvSpPr>
        <p:spPr>
          <a:xfrm>
            <a:off x="2489400" y="4084650"/>
            <a:ext cx="3454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thickness of sample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87c854d32f_0_136"/>
          <p:cNvSpPr txBox="1"/>
          <p:nvPr/>
        </p:nvSpPr>
        <p:spPr>
          <a:xfrm>
            <a:off x="5584100" y="4084644"/>
            <a:ext cx="1143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b="1" i="0" sz="2400" u="none" cap="none" strike="noStrike">
              <a:solidFill>
                <a:schemeClr val="fol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87c854d32f_0_136"/>
          <p:cNvSpPr/>
          <p:nvPr/>
        </p:nvSpPr>
        <p:spPr>
          <a:xfrm>
            <a:off x="6462825" y="2317893"/>
            <a:ext cx="2731976" cy="1968354"/>
          </a:xfrm>
          <a:custGeom>
            <a:rect b="b" l="l" r="r" t="t"/>
            <a:pathLst>
              <a:path extrusionOk="0" h="2064" w="1856">
                <a:moveTo>
                  <a:pt x="1344" y="2064"/>
                </a:moveTo>
                <a:cubicBezTo>
                  <a:pt x="1600" y="1492"/>
                  <a:pt x="1856" y="920"/>
                  <a:pt x="1632" y="576"/>
                </a:cubicBezTo>
                <a:cubicBezTo>
                  <a:pt x="1408" y="232"/>
                  <a:pt x="704" y="116"/>
                  <a:pt x="0" y="0"/>
                </a:cubicBezTo>
              </a:path>
            </a:pathLst>
          </a:custGeom>
          <a:noFill/>
          <a:ln cap="flat" cmpd="sng" w="508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87c854d32f_0_136"/>
          <p:cNvSpPr txBox="1"/>
          <p:nvPr/>
        </p:nvSpPr>
        <p:spPr>
          <a:xfrm>
            <a:off x="6350150" y="4084650"/>
            <a:ext cx="30987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4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type of material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87c854d32f_0_136"/>
          <p:cNvSpPr txBox="1"/>
          <p:nvPr/>
        </p:nvSpPr>
        <p:spPr>
          <a:xfrm>
            <a:off x="1066800" y="4102894"/>
            <a:ext cx="2362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b="1" i="0" lang="en-US" sz="2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87c854d32f_0_136"/>
          <p:cNvSpPr txBox="1"/>
          <p:nvPr/>
        </p:nvSpPr>
        <p:spPr>
          <a:xfrm>
            <a:off x="1143000" y="308372"/>
            <a:ext cx="3352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Beer’s Law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7c854d32f_0_173"/>
          <p:cNvSpPr txBox="1"/>
          <p:nvPr>
            <p:ph type="title"/>
          </p:nvPr>
        </p:nvSpPr>
        <p:spPr>
          <a:xfrm>
            <a:off x="1255818" y="3860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>
                <a:solidFill>
                  <a:srgbClr val="000000"/>
                </a:solidFill>
              </a:rPr>
              <a:t>What color does </a:t>
            </a:r>
            <a:r>
              <a:rPr lang="en-US" sz="3000">
                <a:solidFill>
                  <a:srgbClr val="000000"/>
                </a:solidFill>
              </a:rPr>
              <a:t>sea water</a:t>
            </a:r>
            <a:r>
              <a:rPr lang="en-US" sz="3000">
                <a:solidFill>
                  <a:srgbClr val="000000"/>
                </a:solidFill>
              </a:rPr>
              <a:t> absorb?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olor Chart" id="155" name="Google Shape;155;g87c854d32f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046" y="1046413"/>
            <a:ext cx="2758452" cy="2299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ical fish, natural light" id="156" name="Google Shape;156;g87c854d32f_0_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050" y="3346175"/>
            <a:ext cx="2758449" cy="151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87c854d32f_0_1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024" y="1619506"/>
            <a:ext cx="4496325" cy="42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87c854d32f_0_1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7024" y="1046425"/>
            <a:ext cx="4489018" cy="61785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87c854d32f_0_173"/>
          <p:cNvSpPr/>
          <p:nvPr/>
        </p:nvSpPr>
        <p:spPr>
          <a:xfrm>
            <a:off x="5004101" y="1396802"/>
            <a:ext cx="3200100" cy="17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mostly the reds!</a:t>
            </a:r>
            <a:endParaRPr sz="3000"/>
          </a:p>
        </p:txBody>
      </p:sp>
      <p:sp>
        <p:nvSpPr>
          <p:cNvPr id="160" name="Google Shape;160;g87c854d32f_0_173"/>
          <p:cNvSpPr/>
          <p:nvPr/>
        </p:nvSpPr>
        <p:spPr>
          <a:xfrm>
            <a:off x="4777800" y="2132951"/>
            <a:ext cx="3787500" cy="21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we replace the red light taken from the sun?</a:t>
            </a:r>
            <a:endParaRPr sz="3000"/>
          </a:p>
        </p:txBody>
      </p:sp>
      <p:pic>
        <p:nvPicPr>
          <p:cNvPr descr="Fish Divers" id="161" name="Google Shape;161;g87c854d32f_0_1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7025" y="1046425"/>
            <a:ext cx="4489025" cy="237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ical fish, strobe flash" id="162" name="Google Shape;162;g87c854d32f_0_1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65650" y="3422375"/>
            <a:ext cx="2354800" cy="14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7c854d32f_0_190"/>
          <p:cNvSpPr txBox="1"/>
          <p:nvPr>
            <p:ph type="title"/>
          </p:nvPr>
        </p:nvSpPr>
        <p:spPr>
          <a:xfrm>
            <a:off x="1786525" y="418519"/>
            <a:ext cx="6553200" cy="7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Light absorbed in seawater</a:t>
            </a:r>
            <a:endParaRPr/>
          </a:p>
        </p:txBody>
      </p:sp>
      <p:pic>
        <p:nvPicPr>
          <p:cNvPr descr="spectral_light_absorption" id="168" name="Google Shape;168;g87c854d32f_0_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550" y="1117969"/>
            <a:ext cx="5996775" cy="40780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87c854d32f_0_190"/>
          <p:cNvSpPr/>
          <p:nvPr/>
        </p:nvSpPr>
        <p:spPr>
          <a:xfrm>
            <a:off x="4462135" y="4286250"/>
            <a:ext cx="4311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Blue is absorbed </a:t>
            </a:r>
            <a:r>
              <a:rPr b="1" i="1" lang="en-US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least</a:t>
            </a:r>
            <a:endParaRPr b="0" i="0" sz="2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87c854d32f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975" y="810375"/>
            <a:ext cx="4873688" cy="410643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87c854d32f_0_199"/>
          <p:cNvSpPr txBox="1"/>
          <p:nvPr>
            <p:ph type="title"/>
          </p:nvPr>
        </p:nvSpPr>
        <p:spPr>
          <a:xfrm>
            <a:off x="1396400" y="0"/>
            <a:ext cx="7086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200"/>
              <a:t>Light absorbed in seawater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7c854d32f_0_207"/>
          <p:cNvSpPr txBox="1"/>
          <p:nvPr>
            <p:ph type="title"/>
          </p:nvPr>
        </p:nvSpPr>
        <p:spPr>
          <a:xfrm>
            <a:off x="2503950" y="105000"/>
            <a:ext cx="5105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000"/>
              <a:t>So absorption of light is…</a:t>
            </a:r>
            <a:endParaRPr sz="3000"/>
          </a:p>
        </p:txBody>
      </p:sp>
      <p:sp>
        <p:nvSpPr>
          <p:cNvPr id="181" name="Google Shape;181;g87c854d32f_0_207"/>
          <p:cNvSpPr txBox="1"/>
          <p:nvPr/>
        </p:nvSpPr>
        <p:spPr>
          <a:xfrm>
            <a:off x="1387550" y="810731"/>
            <a:ext cx="66666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…transfer of energy to the medium through which it travels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82" name="Google Shape;182;g87c854d32f_0_207"/>
          <p:cNvSpPr txBox="1"/>
          <p:nvPr/>
        </p:nvSpPr>
        <p:spPr>
          <a:xfrm>
            <a:off x="1387550" y="1616681"/>
            <a:ext cx="6221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…described by Beer’s Law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83" name="Google Shape;183;g87c854d32f_0_207"/>
          <p:cNvSpPr txBox="1"/>
          <p:nvPr/>
        </p:nvSpPr>
        <p:spPr>
          <a:xfrm>
            <a:off x="1387550" y="2114550"/>
            <a:ext cx="75438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Energy enters as light, but less emerges as it is converted to heat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184" name="Google Shape;184;g87c854d32f_0_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350" y="3229650"/>
            <a:ext cx="40386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87c854d32f_0_207"/>
          <p:cNvSpPr/>
          <p:nvPr/>
        </p:nvSpPr>
        <p:spPr>
          <a:xfrm>
            <a:off x="1537950" y="4343400"/>
            <a:ext cx="1981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 energy in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87c854d32f_0_207"/>
          <p:cNvSpPr/>
          <p:nvPr/>
        </p:nvSpPr>
        <p:spPr>
          <a:xfrm>
            <a:off x="6158250" y="4343400"/>
            <a:ext cx="2209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b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 out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87c854d32f_0_207"/>
          <p:cNvSpPr/>
          <p:nvPr/>
        </p:nvSpPr>
        <p:spPr>
          <a:xfrm>
            <a:off x="3886200" y="4229100"/>
            <a:ext cx="2057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heat energy absorbed</a:t>
            </a:r>
            <a:endParaRPr b="0" i="0" sz="2400" u="none" cap="none" strike="noStrike">
              <a:solidFill>
                <a:srgbClr val="783F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87c854d32f_0_207"/>
          <p:cNvSpPr/>
          <p:nvPr/>
        </p:nvSpPr>
        <p:spPr>
          <a:xfrm>
            <a:off x="3352800" y="4286250"/>
            <a:ext cx="76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87c854d32f_0_207"/>
          <p:cNvSpPr/>
          <p:nvPr/>
        </p:nvSpPr>
        <p:spPr>
          <a:xfrm>
            <a:off x="5791200" y="4286250"/>
            <a:ext cx="76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7c854d32f_0_226"/>
          <p:cNvSpPr txBox="1"/>
          <p:nvPr>
            <p:ph type="title"/>
          </p:nvPr>
        </p:nvSpPr>
        <p:spPr>
          <a:xfrm>
            <a:off x="1255818" y="81253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About Scattered Light?</a:t>
            </a:r>
            <a:endParaRPr/>
          </a:p>
        </p:txBody>
      </p:sp>
      <p:pic>
        <p:nvPicPr>
          <p:cNvPr id="195" name="Google Shape;195;g87c854d32f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900" y="1189838"/>
            <a:ext cx="2571750" cy="159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87c854d32f_0_226"/>
          <p:cNvSpPr/>
          <p:nvPr/>
        </p:nvSpPr>
        <p:spPr>
          <a:xfrm>
            <a:off x="4222900" y="1018388"/>
            <a:ext cx="4768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Scattered light on a surface: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87c854d32f_0_226"/>
          <p:cNvSpPr txBox="1"/>
          <p:nvPr/>
        </p:nvSpPr>
        <p:spPr>
          <a:xfrm>
            <a:off x="4222900" y="1335225"/>
            <a:ext cx="30000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bounces back in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all directions.</a:t>
            </a:r>
            <a:endParaRPr sz="2400">
              <a:solidFill>
                <a:schemeClr val="accent1"/>
              </a:solidFill>
            </a:endParaRPr>
          </a:p>
        </p:txBody>
      </p:sp>
      <p:pic>
        <p:nvPicPr>
          <p:cNvPr id="198" name="Google Shape;198;g87c854d32f_0_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781300"/>
            <a:ext cx="2965847" cy="15585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g87c854d32f_0_226"/>
          <p:cNvCxnSpPr/>
          <p:nvPr/>
        </p:nvCxnSpPr>
        <p:spPr>
          <a:xfrm flipH="1" rot="10800000">
            <a:off x="3083725" y="3087775"/>
            <a:ext cx="726300" cy="559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200" name="Google Shape;200;g87c854d32f_0_226"/>
          <p:cNvCxnSpPr/>
          <p:nvPr/>
        </p:nvCxnSpPr>
        <p:spPr>
          <a:xfrm>
            <a:off x="1572575" y="3278975"/>
            <a:ext cx="2060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201" name="Google Shape;201;g87c854d32f_0_226"/>
          <p:cNvCxnSpPr/>
          <p:nvPr/>
        </p:nvCxnSpPr>
        <p:spPr>
          <a:xfrm flipH="1" rot="10800000">
            <a:off x="2988475" y="3608300"/>
            <a:ext cx="744000" cy="455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202" name="Google Shape;202;g87c854d32f_0_226"/>
          <p:cNvCxnSpPr/>
          <p:nvPr/>
        </p:nvCxnSpPr>
        <p:spPr>
          <a:xfrm>
            <a:off x="1591675" y="3906303"/>
            <a:ext cx="2060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203" name="Google Shape;203;g87c854d32f_0_226"/>
          <p:cNvCxnSpPr/>
          <p:nvPr/>
        </p:nvCxnSpPr>
        <p:spPr>
          <a:xfrm>
            <a:off x="1572613" y="3527626"/>
            <a:ext cx="2060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204" name="Google Shape;204;g87c854d32f_0_226"/>
          <p:cNvSpPr txBox="1"/>
          <p:nvPr/>
        </p:nvSpPr>
        <p:spPr>
          <a:xfrm>
            <a:off x="4309750" y="2781300"/>
            <a:ext cx="54546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Scattered light through a solution: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05" name="Google Shape;205;g87c854d32f_0_226"/>
          <p:cNvSpPr txBox="1"/>
          <p:nvPr/>
        </p:nvSpPr>
        <p:spPr>
          <a:xfrm>
            <a:off x="5917025" y="3140156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</a:rPr>
              <a:t>bounces in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all directions…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206" name="Google Shape;206;g87c854d32f_0_226"/>
          <p:cNvSpPr txBox="1"/>
          <p:nvPr/>
        </p:nvSpPr>
        <p:spPr>
          <a:xfrm>
            <a:off x="4086988" y="3527613"/>
            <a:ext cx="15471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(can you see it)</a:t>
            </a:r>
            <a:endParaRPr/>
          </a:p>
        </p:txBody>
      </p:sp>
      <p:sp>
        <p:nvSpPr>
          <p:cNvPr id="207" name="Google Shape;207;g87c854d32f_0_226"/>
          <p:cNvSpPr txBox="1"/>
          <p:nvPr/>
        </p:nvSpPr>
        <p:spPr>
          <a:xfrm>
            <a:off x="726550" y="4230431"/>
            <a:ext cx="89916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</a:rPr>
              <a:t>…so some light makes it through!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7c854d32f_0_256"/>
          <p:cNvSpPr txBox="1"/>
          <p:nvPr>
            <p:ph type="title"/>
          </p:nvPr>
        </p:nvSpPr>
        <p:spPr>
          <a:xfrm>
            <a:off x="1255818" y="-71147"/>
            <a:ext cx="7247400" cy="994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 Skies</a:t>
            </a:r>
            <a:endParaRPr/>
          </a:p>
        </p:txBody>
      </p:sp>
      <p:sp>
        <p:nvSpPr>
          <p:cNvPr id="213" name="Google Shape;213;g87c854d32f_0_256"/>
          <p:cNvSpPr txBox="1"/>
          <p:nvPr>
            <p:ph idx="1" type="body"/>
          </p:nvPr>
        </p:nvSpPr>
        <p:spPr>
          <a:xfrm>
            <a:off x="1255818" y="1097606"/>
            <a:ext cx="3485400" cy="303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Come from scattering BLUE light </a:t>
            </a:r>
            <a:endParaRPr/>
          </a:p>
        </p:txBody>
      </p:sp>
      <p:pic>
        <p:nvPicPr>
          <p:cNvPr descr="Seattle_Skyline_Referral_Postcard" id="214" name="Google Shape;214;g87c854d32f_0_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0185" y="2052900"/>
            <a:ext cx="3792630" cy="30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SB 2019">
  <a:themeElements>
    <a:clrScheme name="ISB 2019 Colors">
      <a:dk1>
        <a:srgbClr val="000000"/>
      </a:dk1>
      <a:lt1>
        <a:srgbClr val="FFFFFF"/>
      </a:lt1>
      <a:dk2>
        <a:srgbClr val="500895"/>
      </a:dk2>
      <a:lt2>
        <a:srgbClr val="77787B"/>
      </a:lt2>
      <a:accent1>
        <a:srgbClr val="002664"/>
      </a:accent1>
      <a:accent2>
        <a:srgbClr val="006EFF"/>
      </a:accent2>
      <a:accent3>
        <a:srgbClr val="23EDEC"/>
      </a:accent3>
      <a:accent4>
        <a:srgbClr val="FF5F00"/>
      </a:accent4>
      <a:accent5>
        <a:srgbClr val="82003C"/>
      </a:accent5>
      <a:accent6>
        <a:srgbClr val="959595"/>
      </a:accent6>
      <a:hlink>
        <a:srgbClr val="006EFF"/>
      </a:hlink>
      <a:folHlink>
        <a:srgbClr val="0026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2008-07-21T16:11:09Z</dcterms:created>
  <dc:creator>Information Systems</dc:creator>
</cp:coreProperties>
</file>