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5" roundtripDataSignature="AMtx7mipU01fMDNuTBKDqnMvBtFc9oO+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5f5effc20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85f5effc20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8a6522a20_1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8a6522a20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8a6522a20_1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88a6522a20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85f5effc20_0_5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85f5effc20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7b2757e49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87b2757e4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7b2757e49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87b2757e4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87b2757e49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87b2757e4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7b2757e49_0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7b2757e4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7b2757e49_1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7b2757e4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7b2757e49_1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7b2757e49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5f5effc20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85f5effc20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5f5effc20_0_2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5f5effc20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5f5effc20_0_3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5f5effc20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5f5effc20_0_2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5f5effc20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5f5effc20_0_3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5f5effc20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8a6522a20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8a6522a2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8a6522a20_1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8a6522a20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8a6522a20_1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8a6522a20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Title">
  <p:cSld name="Main Title">
    <p:bg>
      <p:bgPr>
        <a:solidFill>
          <a:schemeClr val="accen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f5effc20_0_47"/>
          <p:cNvSpPr txBox="1"/>
          <p:nvPr>
            <p:ph type="ctrTitle"/>
          </p:nvPr>
        </p:nvSpPr>
        <p:spPr>
          <a:xfrm>
            <a:off x="701999" y="2089799"/>
            <a:ext cx="7835400" cy="22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8412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300"/>
              <a:buFont typeface="Arial"/>
              <a:buNone/>
              <a:defRPr sz="6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85f5effc20_0_47"/>
          <p:cNvSpPr txBox="1"/>
          <p:nvPr>
            <p:ph idx="10" type="dt"/>
          </p:nvPr>
        </p:nvSpPr>
        <p:spPr>
          <a:xfrm>
            <a:off x="712800" y="441470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tps://lh4.googleusercontent.com/G4i79rUXYwUgvpuNg6RS9IJS83VWWdyJ5JCuhy7988Rz86oj2_WgC0rqlO6RYLmYvHg_KC71Gw6_nefGq2neMFaHhRHVSOuVWNZK8OmkfNfiGs8NkVISjORF4d5OyUiSEC2B2ckdEy8" id="83" name="Google Shape;83;g85f5effc20_0_47"/>
          <p:cNvPicPr preferRelativeResize="0"/>
          <p:nvPr/>
        </p:nvPicPr>
        <p:blipFill rotWithShape="1">
          <a:blip r:embed="rId2">
            <a:alphaModFix/>
          </a:blip>
          <a:srcRect b="36964" l="10961" r="10961" t="37377"/>
          <a:stretch/>
        </p:blipFill>
        <p:spPr>
          <a:xfrm>
            <a:off x="701999" y="463323"/>
            <a:ext cx="2836714" cy="72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Title">
  <p:cSld name="Main Title">
    <p:bg>
      <p:bgPr>
        <a:solidFill>
          <a:schemeClr val="accen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5f5effc20_0_104"/>
          <p:cNvSpPr txBox="1"/>
          <p:nvPr>
            <p:ph type="ctrTitle"/>
          </p:nvPr>
        </p:nvSpPr>
        <p:spPr>
          <a:xfrm>
            <a:off x="701999" y="2089799"/>
            <a:ext cx="7835400" cy="22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8412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300"/>
              <a:buFont typeface="Arial"/>
              <a:buNone/>
              <a:defRPr sz="6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85f5effc20_0_104"/>
          <p:cNvSpPr txBox="1"/>
          <p:nvPr>
            <p:ph idx="10" type="dt"/>
          </p:nvPr>
        </p:nvSpPr>
        <p:spPr>
          <a:xfrm>
            <a:off x="712800" y="441470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tps://lh4.googleusercontent.com/G4i79rUXYwUgvpuNg6RS9IJS83VWWdyJ5JCuhy7988Rz86oj2_WgC0rqlO6RYLmYvHg_KC71Gw6_nefGq2neMFaHhRHVSOuVWNZK8OmkfNfiGs8NkVISjORF4d5OyUiSEC2B2ckdEy8" id="93" name="Google Shape;93;g85f5effc20_0_104"/>
          <p:cNvPicPr preferRelativeResize="0"/>
          <p:nvPr/>
        </p:nvPicPr>
        <p:blipFill rotWithShape="1">
          <a:blip r:embed="rId2">
            <a:alphaModFix/>
          </a:blip>
          <a:srcRect b="36964" l="10961" r="10961" t="37377"/>
          <a:stretch/>
        </p:blipFill>
        <p:spPr>
          <a:xfrm>
            <a:off x="701999" y="463323"/>
            <a:ext cx="2836714" cy="72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 Text 1">
  <p:cSld name="Title + 2 Column Text 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5f5effc20_0_108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85f5effc20_0_108"/>
          <p:cNvSpPr txBox="1"/>
          <p:nvPr>
            <p:ph idx="1" type="body"/>
          </p:nvPr>
        </p:nvSpPr>
        <p:spPr>
          <a:xfrm>
            <a:off x="1255818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57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indent="-369569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indent="-369569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indent="-369569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indent="-36957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g85f5effc20_0_108"/>
          <p:cNvSpPr/>
          <p:nvPr/>
        </p:nvSpPr>
        <p:spPr>
          <a:xfrm>
            <a:off x="0" y="0"/>
            <a:ext cx="777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85f5effc20_0_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233" y="4625432"/>
            <a:ext cx="344650" cy="2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85f5effc20_0_108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g85f5effc20_0_108"/>
          <p:cNvSpPr txBox="1"/>
          <p:nvPr>
            <p:ph idx="2" type="body"/>
          </p:nvPr>
        </p:nvSpPr>
        <p:spPr>
          <a:xfrm>
            <a:off x="5034150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57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indent="-369569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indent="-369569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indent="-369569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indent="-36957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2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5f5effc20_0_115"/>
          <p:cNvSpPr txBox="1"/>
          <p:nvPr>
            <p:ph type="ctrTitle"/>
          </p:nvPr>
        </p:nvSpPr>
        <p:spPr>
          <a:xfrm>
            <a:off x="1267199" y="1748972"/>
            <a:ext cx="4737600" cy="3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b="1" sz="6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85f5effc20_0_115"/>
          <p:cNvSpPr txBox="1"/>
          <p:nvPr>
            <p:ph idx="1" type="subTitle"/>
          </p:nvPr>
        </p:nvSpPr>
        <p:spPr>
          <a:xfrm>
            <a:off x="1256399" y="949772"/>
            <a:ext cx="473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4" name="Google Shape;104;g85f5effc20_0_115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" name="Google Shape;105;g85f5effc20_0_115"/>
          <p:cNvCxnSpPr/>
          <p:nvPr/>
        </p:nvCxnSpPr>
        <p:spPr>
          <a:xfrm>
            <a:off x="780607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tps://intranet.systemsbiology.net/Plone/administration/communications/1ISB_Logo_Primary_RGB.png" id="106" name="Google Shape;106;g85f5effc20_0_115"/>
          <p:cNvPicPr preferRelativeResize="0"/>
          <p:nvPr/>
        </p:nvPicPr>
        <p:blipFill rotWithShape="1">
          <a:blip r:embed="rId2">
            <a:alphaModFix/>
          </a:blip>
          <a:srcRect b="13235" l="6282" r="53286" t="14200"/>
          <a:stretch/>
        </p:blipFill>
        <p:spPr>
          <a:xfrm>
            <a:off x="144809" y="4588248"/>
            <a:ext cx="488962" cy="37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Main Title">
  <p:cSld name="1_Main Title">
    <p:bg>
      <p:bgPr>
        <a:solidFill>
          <a:schemeClr val="accen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G4i79rUXYwUgvpuNg6RS9IJS83VWWdyJ5JCuhy7988Rz86oj2_WgC0rqlO6RYLmYvHg_KC71Gw6_nefGq2neMFaHhRHVSOuVWNZK8OmkfNfiGs8NkVISjORF4d5OyUiSEC2B2ckdEy8" id="108" name="Google Shape;108;g85f5effc20_0_121"/>
          <p:cNvPicPr preferRelativeResize="0"/>
          <p:nvPr/>
        </p:nvPicPr>
        <p:blipFill rotWithShape="1">
          <a:blip r:embed="rId2">
            <a:alphaModFix/>
          </a:blip>
          <a:srcRect b="36964" l="10963" r="33665" t="37377"/>
          <a:stretch/>
        </p:blipFill>
        <p:spPr>
          <a:xfrm>
            <a:off x="151405" y="4600638"/>
            <a:ext cx="1001995" cy="358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Main Title">
  <p:cSld name="2_Main Title">
    <p:bg>
      <p:bgPr>
        <a:solidFill>
          <a:schemeClr val="accen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85f5effc20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233" y="4625432"/>
            <a:ext cx="344650" cy="2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+ 2 Column Text 1">
  <p:cSld name="1_Title + 2 Column Text 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5f5effc20_0_125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85f5effc20_0_125"/>
          <p:cNvSpPr txBox="1"/>
          <p:nvPr>
            <p:ph idx="1" type="body"/>
          </p:nvPr>
        </p:nvSpPr>
        <p:spPr>
          <a:xfrm>
            <a:off x="1255818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57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indent="-369569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indent="-369569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indent="-369569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indent="-36957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g85f5effc20_0_125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g85f5effc20_0_125"/>
          <p:cNvSpPr txBox="1"/>
          <p:nvPr>
            <p:ph idx="2" type="body"/>
          </p:nvPr>
        </p:nvSpPr>
        <p:spPr>
          <a:xfrm>
            <a:off x="5034150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57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indent="-369569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indent="-369569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indent="-369569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indent="-36957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ttps://intranet.systemsbiology.net/Plone/administration/communications/1ISB_Logo_Primary_RGB.png" id="116" name="Google Shape;116;g85f5effc20_0_125"/>
          <p:cNvPicPr preferRelativeResize="0"/>
          <p:nvPr/>
        </p:nvPicPr>
        <p:blipFill rotWithShape="1">
          <a:blip r:embed="rId2">
            <a:alphaModFix/>
          </a:blip>
          <a:srcRect b="13235" l="6282" r="53286" t="14200"/>
          <a:stretch/>
        </p:blipFill>
        <p:spPr>
          <a:xfrm>
            <a:off x="144809" y="4588248"/>
            <a:ext cx="488962" cy="37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5f5effc20_0_131"/>
          <p:cNvSpPr txBox="1"/>
          <p:nvPr>
            <p:ph type="title"/>
          </p:nvPr>
        </p:nvSpPr>
        <p:spPr>
          <a:xfrm>
            <a:off x="1252800" y="387244"/>
            <a:ext cx="7289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85f5effc20_0_131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intranet.systemsbiology.net/Plone/administration/communications/faviconsymbol.png" id="120" name="Google Shape;120;g85f5effc20_0_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76" y="4520685"/>
            <a:ext cx="500017" cy="430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5" name="Google Shape;35;p24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1" name="Google Shape;41;p2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2" name="Google Shape;42;p25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8" name="Google Shape;48;p2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9" name="Google Shape;49;p2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0" name="Google Shape;50;p2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5f5effc20_0_9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85f5effc20_0_9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85f5effc20_0_9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85f5effc20_0_9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85f5effc20_0_9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jpg"/><Relationship Id="rId6" Type="http://schemas.openxmlformats.org/officeDocument/2006/relationships/image" Target="../media/image23.png"/><Relationship Id="rId7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1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5f5effc20_0_93"/>
          <p:cNvSpPr txBox="1"/>
          <p:nvPr>
            <p:ph type="ctrTitle"/>
          </p:nvPr>
        </p:nvSpPr>
        <p:spPr>
          <a:xfrm>
            <a:off x="1701606" y="3474994"/>
            <a:ext cx="5603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Lesson 5 – Observing Beyond our Senses: Inquiry Drives Technology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sz="2400"/>
          </a:p>
        </p:txBody>
      </p:sp>
      <p:sp>
        <p:nvSpPr>
          <p:cNvPr id="126" name="Google Shape;126;g85f5effc20_0_93"/>
          <p:cNvSpPr txBox="1"/>
          <p:nvPr/>
        </p:nvSpPr>
        <p:spPr>
          <a:xfrm>
            <a:off x="1701599" y="1386863"/>
            <a:ext cx="56037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</a:rPr>
              <a:t>Driving Question: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rgbClr val="FFFFFF"/>
                </a:solidFill>
              </a:rPr>
              <a:t>How could we use the observed light properties to create an accurate measuring device?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8a6522a20_1_103"/>
          <p:cNvSpPr txBox="1"/>
          <p:nvPr>
            <p:ph type="title"/>
          </p:nvPr>
        </p:nvSpPr>
        <p:spPr>
          <a:xfrm>
            <a:off x="1326925" y="110402"/>
            <a:ext cx="7247400" cy="55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How do we know spring scales are accurate?</a:t>
            </a:r>
            <a:endParaRPr sz="1300"/>
          </a:p>
        </p:txBody>
      </p:sp>
      <p:pic>
        <p:nvPicPr>
          <p:cNvPr descr="http://www.beaconlearningcenter.com/WebLessons/MeasuringTools/METRIC_RULER2.gif" id="304" name="Google Shape;304;g88a6522a20_1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762947">
            <a:off x="6519671" y="1442352"/>
            <a:ext cx="1736585" cy="1604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g88a6522a20_1_103"/>
          <p:cNvGrpSpPr/>
          <p:nvPr/>
        </p:nvGrpSpPr>
        <p:grpSpPr>
          <a:xfrm>
            <a:off x="1484423" y="3924868"/>
            <a:ext cx="827905" cy="829636"/>
            <a:chOff x="7316428" y="4419600"/>
            <a:chExt cx="1738200" cy="1838325"/>
          </a:xfrm>
        </p:grpSpPr>
        <p:pic>
          <p:nvPicPr>
            <p:cNvPr id="306" name="Google Shape;306;g88a6522a20_1_1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g88a6522a20_1_103"/>
            <p:cNvSpPr/>
            <p:nvPr/>
          </p:nvSpPr>
          <p:spPr>
            <a:xfrm rot="-236857">
              <a:off x="7333607" y="5359041"/>
              <a:ext cx="1703843" cy="55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08" name="Google Shape;308;g88a6522a20_1_103"/>
          <p:cNvGrpSpPr/>
          <p:nvPr/>
        </p:nvGrpSpPr>
        <p:grpSpPr>
          <a:xfrm>
            <a:off x="5595497" y="3665587"/>
            <a:ext cx="1045865" cy="1192521"/>
            <a:chOff x="7502110" y="4419600"/>
            <a:chExt cx="1318040" cy="1838325"/>
          </a:xfrm>
        </p:grpSpPr>
        <p:pic>
          <p:nvPicPr>
            <p:cNvPr id="309" name="Google Shape;309;g88a6522a20_1_1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g88a6522a20_1_103"/>
            <p:cNvSpPr/>
            <p:nvPr/>
          </p:nvSpPr>
          <p:spPr>
            <a:xfrm rot="-237126">
              <a:off x="7517233" y="5497808"/>
              <a:ext cx="1284053" cy="48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11" name="Google Shape;311;g88a6522a20_1_103"/>
          <p:cNvGrpSpPr/>
          <p:nvPr/>
        </p:nvGrpSpPr>
        <p:grpSpPr>
          <a:xfrm>
            <a:off x="3389022" y="3872565"/>
            <a:ext cx="785248" cy="933134"/>
            <a:chOff x="7471390" y="4419600"/>
            <a:chExt cx="1348760" cy="1838325"/>
          </a:xfrm>
        </p:grpSpPr>
        <p:pic>
          <p:nvPicPr>
            <p:cNvPr id="312" name="Google Shape;312;g88a6522a20_1_1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g88a6522a20_1_103"/>
            <p:cNvSpPr/>
            <p:nvPr/>
          </p:nvSpPr>
          <p:spPr>
            <a:xfrm rot="-237126">
              <a:off x="7488313" y="5356208"/>
              <a:ext cx="1284053" cy="536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14" name="Google Shape;314;g88a6522a20_1_103"/>
          <p:cNvSpPr/>
          <p:nvPr/>
        </p:nvSpPr>
        <p:spPr>
          <a:xfrm rot="-5400000">
            <a:off x="133875" y="1886500"/>
            <a:ext cx="2067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stretch (cm)</a:t>
            </a:r>
            <a:endParaRPr sz="600"/>
          </a:p>
        </p:txBody>
      </p:sp>
      <p:sp>
        <p:nvSpPr>
          <p:cNvPr id="315" name="Google Shape;315;g88a6522a20_1_103"/>
          <p:cNvSpPr/>
          <p:nvPr/>
        </p:nvSpPr>
        <p:spPr>
          <a:xfrm>
            <a:off x="3620399" y="3271938"/>
            <a:ext cx="19032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(kg)</a:t>
            </a:r>
            <a:endParaRPr sz="2400"/>
          </a:p>
        </p:txBody>
      </p:sp>
      <p:pic>
        <p:nvPicPr>
          <p:cNvPr id="316" name="Google Shape;316;g88a6522a20_1_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3000" y="589251"/>
            <a:ext cx="641610" cy="24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88a6522a20_1_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6922" y="1009650"/>
            <a:ext cx="5686500" cy="24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88a6522a20_1_103"/>
          <p:cNvSpPr/>
          <p:nvPr/>
        </p:nvSpPr>
        <p:spPr>
          <a:xfrm>
            <a:off x="2514600" y="274320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g88a6522a20_1_103"/>
          <p:cNvCxnSpPr/>
          <p:nvPr/>
        </p:nvCxnSpPr>
        <p:spPr>
          <a:xfrm rot="10800000">
            <a:off x="7893000" y="2472456"/>
            <a:ext cx="533400" cy="12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20" name="Google Shape;320;g88a6522a20_1_103"/>
          <p:cNvSpPr/>
          <p:nvPr/>
        </p:nvSpPr>
        <p:spPr>
          <a:xfrm>
            <a:off x="1676400" y="304800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g88a6522a20_1_103"/>
          <p:cNvCxnSpPr/>
          <p:nvPr/>
        </p:nvCxnSpPr>
        <p:spPr>
          <a:xfrm rot="10800000">
            <a:off x="8248750" y="2971950"/>
            <a:ext cx="26100" cy="997500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2" name="Google Shape;322;g88a6522a20_1_103"/>
          <p:cNvSpPr/>
          <p:nvPr/>
        </p:nvSpPr>
        <p:spPr>
          <a:xfrm>
            <a:off x="3363913" y="24324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323" name="Google Shape;323;g88a6522a20_1_103"/>
          <p:cNvSpPr/>
          <p:nvPr/>
        </p:nvSpPr>
        <p:spPr>
          <a:xfrm>
            <a:off x="4202113" y="22038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88a6522a20_1_103"/>
          <p:cNvSpPr/>
          <p:nvPr/>
        </p:nvSpPr>
        <p:spPr>
          <a:xfrm>
            <a:off x="5393650" y="3602738"/>
            <a:ext cx="1376100" cy="14037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5" name="Google Shape;325;g88a6522a20_1_103"/>
          <p:cNvGrpSpPr/>
          <p:nvPr/>
        </p:nvGrpSpPr>
        <p:grpSpPr>
          <a:xfrm rot="-923283">
            <a:off x="8039792" y="4056214"/>
            <a:ext cx="1025918" cy="1050242"/>
            <a:chOff x="7424627" y="4499261"/>
            <a:chExt cx="1391783" cy="1838325"/>
          </a:xfrm>
        </p:grpSpPr>
        <p:pic>
          <p:nvPicPr>
            <p:cNvPr id="326" name="Google Shape;326;g88a6522a20_1_1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24627" y="4499261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g88a6522a20_1_103"/>
            <p:cNvSpPr/>
            <p:nvPr/>
          </p:nvSpPr>
          <p:spPr>
            <a:xfrm rot="-237126">
              <a:off x="7517233" y="5497808"/>
              <a:ext cx="1284053" cy="48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328" name="Google Shape;328;g88a6522a20_1_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11224" y="3821999"/>
            <a:ext cx="449353" cy="41475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88a6522a20_1_103"/>
          <p:cNvSpPr/>
          <p:nvPr/>
        </p:nvSpPr>
        <p:spPr>
          <a:xfrm>
            <a:off x="5040313" y="18990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g88a6522a20_1_103"/>
          <p:cNvGrpSpPr/>
          <p:nvPr/>
        </p:nvGrpSpPr>
        <p:grpSpPr>
          <a:xfrm rot="1806049">
            <a:off x="7452837" y="4046159"/>
            <a:ext cx="760059" cy="740378"/>
            <a:chOff x="7316428" y="4419600"/>
            <a:chExt cx="1738200" cy="1838325"/>
          </a:xfrm>
        </p:grpSpPr>
        <p:pic>
          <p:nvPicPr>
            <p:cNvPr id="331" name="Google Shape;331;g88a6522a20_1_1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g88a6522a20_1_103"/>
            <p:cNvSpPr/>
            <p:nvPr/>
          </p:nvSpPr>
          <p:spPr>
            <a:xfrm rot="-236857">
              <a:off x="7333607" y="5359041"/>
              <a:ext cx="1703843" cy="55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3" name="Google Shape;333;g88a6522a20_1_103"/>
          <p:cNvSpPr/>
          <p:nvPr/>
        </p:nvSpPr>
        <p:spPr>
          <a:xfrm>
            <a:off x="1345013" y="3821452"/>
            <a:ext cx="1106700" cy="1036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88a6522a20_1_103"/>
          <p:cNvSpPr/>
          <p:nvPr/>
        </p:nvSpPr>
        <p:spPr>
          <a:xfrm>
            <a:off x="5954713" y="15942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8a6522a20_1_138"/>
          <p:cNvSpPr txBox="1"/>
          <p:nvPr>
            <p:ph type="title"/>
          </p:nvPr>
        </p:nvSpPr>
        <p:spPr>
          <a:xfrm>
            <a:off x="1326925" y="110402"/>
            <a:ext cx="7247400" cy="55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How do we know spring scales are accurate?</a:t>
            </a:r>
            <a:endParaRPr sz="1300"/>
          </a:p>
        </p:txBody>
      </p:sp>
      <p:pic>
        <p:nvPicPr>
          <p:cNvPr descr="http://www.beaconlearningcenter.com/WebLessons/MeasuringTools/METRIC_RULER2.gif" id="340" name="Google Shape;340;g88a6522a20_1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762947">
            <a:off x="6519671" y="1442352"/>
            <a:ext cx="1736585" cy="1604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g88a6522a20_1_138"/>
          <p:cNvGrpSpPr/>
          <p:nvPr/>
        </p:nvGrpSpPr>
        <p:grpSpPr>
          <a:xfrm>
            <a:off x="1484423" y="3924868"/>
            <a:ext cx="827905" cy="829636"/>
            <a:chOff x="7316428" y="4419600"/>
            <a:chExt cx="1738200" cy="1838325"/>
          </a:xfrm>
        </p:grpSpPr>
        <p:pic>
          <p:nvPicPr>
            <p:cNvPr id="342" name="Google Shape;342;g88a6522a20_1_1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g88a6522a20_1_138"/>
            <p:cNvSpPr/>
            <p:nvPr/>
          </p:nvSpPr>
          <p:spPr>
            <a:xfrm rot="-236857">
              <a:off x="7333607" y="5359041"/>
              <a:ext cx="1703843" cy="55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44" name="Google Shape;344;g88a6522a20_1_138"/>
          <p:cNvGrpSpPr/>
          <p:nvPr/>
        </p:nvGrpSpPr>
        <p:grpSpPr>
          <a:xfrm>
            <a:off x="5595497" y="3665587"/>
            <a:ext cx="1045865" cy="1192521"/>
            <a:chOff x="7502110" y="4419600"/>
            <a:chExt cx="1318040" cy="1838325"/>
          </a:xfrm>
        </p:grpSpPr>
        <p:pic>
          <p:nvPicPr>
            <p:cNvPr id="345" name="Google Shape;345;g88a6522a20_1_1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g88a6522a20_1_138"/>
            <p:cNvSpPr/>
            <p:nvPr/>
          </p:nvSpPr>
          <p:spPr>
            <a:xfrm rot="-237126">
              <a:off x="7517233" y="5497808"/>
              <a:ext cx="1284053" cy="48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47" name="Google Shape;347;g88a6522a20_1_138"/>
          <p:cNvGrpSpPr/>
          <p:nvPr/>
        </p:nvGrpSpPr>
        <p:grpSpPr>
          <a:xfrm>
            <a:off x="3389022" y="3872565"/>
            <a:ext cx="785248" cy="933134"/>
            <a:chOff x="7471390" y="4419600"/>
            <a:chExt cx="1348760" cy="1838325"/>
          </a:xfrm>
        </p:grpSpPr>
        <p:pic>
          <p:nvPicPr>
            <p:cNvPr id="348" name="Google Shape;348;g88a6522a20_1_1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g88a6522a20_1_138"/>
            <p:cNvSpPr/>
            <p:nvPr/>
          </p:nvSpPr>
          <p:spPr>
            <a:xfrm rot="-237126">
              <a:off x="7488313" y="5356208"/>
              <a:ext cx="1284053" cy="536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50" name="Google Shape;350;g88a6522a20_1_138"/>
          <p:cNvSpPr/>
          <p:nvPr/>
        </p:nvSpPr>
        <p:spPr>
          <a:xfrm rot="-5400000">
            <a:off x="133875" y="1886500"/>
            <a:ext cx="2067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stretch (cm)</a:t>
            </a:r>
            <a:endParaRPr sz="600"/>
          </a:p>
        </p:txBody>
      </p:sp>
      <p:sp>
        <p:nvSpPr>
          <p:cNvPr id="351" name="Google Shape;351;g88a6522a20_1_138"/>
          <p:cNvSpPr/>
          <p:nvPr/>
        </p:nvSpPr>
        <p:spPr>
          <a:xfrm>
            <a:off x="3620399" y="3271938"/>
            <a:ext cx="19032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(kg)</a:t>
            </a:r>
            <a:endParaRPr sz="2400"/>
          </a:p>
        </p:txBody>
      </p:sp>
      <p:pic>
        <p:nvPicPr>
          <p:cNvPr id="352" name="Google Shape;352;g88a6522a20_1_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3000" y="589251"/>
            <a:ext cx="641610" cy="24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88a6522a20_1_1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6922" y="1009650"/>
            <a:ext cx="5686500" cy="24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88a6522a20_1_138"/>
          <p:cNvSpPr/>
          <p:nvPr/>
        </p:nvSpPr>
        <p:spPr>
          <a:xfrm>
            <a:off x="2449513" y="27372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" name="Google Shape;355;g88a6522a20_1_138"/>
          <p:cNvCxnSpPr/>
          <p:nvPr/>
        </p:nvCxnSpPr>
        <p:spPr>
          <a:xfrm rot="10800000">
            <a:off x="7893000" y="2472456"/>
            <a:ext cx="533400" cy="12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56" name="Google Shape;356;g88a6522a20_1_138"/>
          <p:cNvSpPr/>
          <p:nvPr/>
        </p:nvSpPr>
        <p:spPr>
          <a:xfrm>
            <a:off x="1676400" y="304800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88a6522a20_1_138"/>
          <p:cNvSpPr/>
          <p:nvPr/>
        </p:nvSpPr>
        <p:spPr>
          <a:xfrm>
            <a:off x="3363913" y="24324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358" name="Google Shape;358;g88a6522a20_1_138"/>
          <p:cNvSpPr/>
          <p:nvPr/>
        </p:nvSpPr>
        <p:spPr>
          <a:xfrm>
            <a:off x="4202113" y="22038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88a6522a20_1_138"/>
          <p:cNvSpPr/>
          <p:nvPr/>
        </p:nvSpPr>
        <p:spPr>
          <a:xfrm>
            <a:off x="5393650" y="3602738"/>
            <a:ext cx="1376100" cy="14037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g88a6522a20_1_138"/>
          <p:cNvGrpSpPr/>
          <p:nvPr/>
        </p:nvGrpSpPr>
        <p:grpSpPr>
          <a:xfrm rot="-1001208">
            <a:off x="7966274" y="4476963"/>
            <a:ext cx="1009475" cy="877838"/>
            <a:chOff x="7155428" y="4499261"/>
            <a:chExt cx="1761000" cy="1838325"/>
          </a:xfrm>
        </p:grpSpPr>
        <p:pic>
          <p:nvPicPr>
            <p:cNvPr id="361" name="Google Shape;361;g88a6522a20_1_1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24627" y="4499261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g88a6522a20_1_138"/>
            <p:cNvSpPr/>
            <p:nvPr/>
          </p:nvSpPr>
          <p:spPr>
            <a:xfrm rot="-237203">
              <a:off x="7170017" y="5192018"/>
              <a:ext cx="1731821" cy="48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363" name="Google Shape;363;g88a6522a20_1_1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91787" y="4210549"/>
            <a:ext cx="449353" cy="41475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88a6522a20_1_138"/>
          <p:cNvSpPr/>
          <p:nvPr/>
        </p:nvSpPr>
        <p:spPr>
          <a:xfrm>
            <a:off x="5040313" y="18990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88a6522a20_1_138"/>
          <p:cNvSpPr/>
          <p:nvPr/>
        </p:nvSpPr>
        <p:spPr>
          <a:xfrm>
            <a:off x="3261663" y="3855102"/>
            <a:ext cx="1106700" cy="1036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88a6522a20_1_138"/>
          <p:cNvSpPr/>
          <p:nvPr/>
        </p:nvSpPr>
        <p:spPr>
          <a:xfrm>
            <a:off x="5954713" y="15942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g88a6522a20_1_138"/>
          <p:cNvGrpSpPr/>
          <p:nvPr/>
        </p:nvGrpSpPr>
        <p:grpSpPr>
          <a:xfrm rot="2931812">
            <a:off x="7554238" y="4426247"/>
            <a:ext cx="753429" cy="679780"/>
            <a:chOff x="7390721" y="4419600"/>
            <a:chExt cx="1772700" cy="1838325"/>
          </a:xfrm>
        </p:grpSpPr>
        <p:pic>
          <p:nvPicPr>
            <p:cNvPr id="368" name="Google Shape;368;g88a6522a20_1_1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g88a6522a20_1_138"/>
            <p:cNvSpPr/>
            <p:nvPr/>
          </p:nvSpPr>
          <p:spPr>
            <a:xfrm rot="-237282">
              <a:off x="7407099" y="5197002"/>
              <a:ext cx="1739943" cy="536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70" name="Google Shape;370;g88a6522a20_1_138"/>
          <p:cNvSpPr/>
          <p:nvPr/>
        </p:nvSpPr>
        <p:spPr>
          <a:xfrm>
            <a:off x="6769738" y="13299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g88a6522a20_1_138"/>
          <p:cNvCxnSpPr/>
          <p:nvPr/>
        </p:nvCxnSpPr>
        <p:spPr>
          <a:xfrm rot="10800000">
            <a:off x="8209800" y="3003950"/>
            <a:ext cx="52200" cy="1206600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g85f5effc20_0_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597" y="1012425"/>
            <a:ext cx="5686500" cy="24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85f5effc20_0_514"/>
          <p:cNvSpPr txBox="1"/>
          <p:nvPr>
            <p:ph type="title"/>
          </p:nvPr>
        </p:nvSpPr>
        <p:spPr>
          <a:xfrm>
            <a:off x="1255818" y="1574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/>
              <a:t>How do we know spring scales are accurate?</a:t>
            </a:r>
            <a:endParaRPr sz="3000"/>
          </a:p>
        </p:txBody>
      </p:sp>
      <p:sp>
        <p:nvSpPr>
          <p:cNvPr id="378" name="Google Shape;378;g85f5effc20_0_514"/>
          <p:cNvSpPr/>
          <p:nvPr/>
        </p:nvSpPr>
        <p:spPr>
          <a:xfrm rot="-5400000">
            <a:off x="99625" y="1866947"/>
            <a:ext cx="22038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stretch</a:t>
            </a: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(cm)</a:t>
            </a:r>
            <a:endParaRPr sz="600">
              <a:solidFill>
                <a:schemeClr val="accent1"/>
              </a:solidFill>
            </a:endParaRPr>
          </a:p>
        </p:txBody>
      </p:sp>
      <p:sp>
        <p:nvSpPr>
          <p:cNvPr id="379" name="Google Shape;379;g85f5effc20_0_514"/>
          <p:cNvSpPr/>
          <p:nvPr/>
        </p:nvSpPr>
        <p:spPr>
          <a:xfrm>
            <a:off x="3121436" y="3207488"/>
            <a:ext cx="18726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mass (kg)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80" name="Google Shape;380;g85f5effc20_0_514"/>
          <p:cNvSpPr/>
          <p:nvPr/>
        </p:nvSpPr>
        <p:spPr>
          <a:xfrm>
            <a:off x="6985525" y="1239350"/>
            <a:ext cx="24564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Calibration curve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381" name="Google Shape;381;g85f5effc20_0_514"/>
          <p:cNvCxnSpPr/>
          <p:nvPr/>
        </p:nvCxnSpPr>
        <p:spPr>
          <a:xfrm>
            <a:off x="1801891" y="1944301"/>
            <a:ext cx="3398400" cy="9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g85f5effc20_0_514"/>
          <p:cNvCxnSpPr/>
          <p:nvPr/>
        </p:nvCxnSpPr>
        <p:spPr>
          <a:xfrm flipH="1" rot="5400000">
            <a:off x="4620092" y="2531636"/>
            <a:ext cx="1170300" cy="102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g85f5effc20_0_514"/>
          <p:cNvSpPr txBox="1"/>
          <p:nvPr/>
        </p:nvSpPr>
        <p:spPr>
          <a:xfrm>
            <a:off x="1041701" y="3969600"/>
            <a:ext cx="68625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002060"/>
                </a:solidFill>
              </a:rPr>
              <a:t>Final calibration data </a:t>
            </a:r>
            <a:endParaRPr sz="3700"/>
          </a:p>
        </p:txBody>
      </p:sp>
      <p:sp>
        <p:nvSpPr>
          <p:cNvPr id="384" name="Google Shape;384;g85f5effc20_0_514"/>
          <p:cNvSpPr txBox="1"/>
          <p:nvPr/>
        </p:nvSpPr>
        <p:spPr>
          <a:xfrm>
            <a:off x="1114725" y="3516559"/>
            <a:ext cx="84600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What mass causes a stretch of 5.5 cm?</a:t>
            </a:r>
            <a:endParaRPr sz="600">
              <a:solidFill>
                <a:schemeClr val="accent1"/>
              </a:solidFill>
            </a:endParaRPr>
          </a:p>
        </p:txBody>
      </p:sp>
      <p:sp>
        <p:nvSpPr>
          <p:cNvPr id="385" name="Google Shape;385;g85f5effc20_0_514"/>
          <p:cNvSpPr txBox="1"/>
          <p:nvPr/>
        </p:nvSpPr>
        <p:spPr>
          <a:xfrm>
            <a:off x="1136992" y="3931060"/>
            <a:ext cx="42672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</a:rPr>
              <a:t>Stretch = mass (1.13) + 0.60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86" name="Google Shape;386;g85f5effc20_0_514"/>
          <p:cNvSpPr txBox="1"/>
          <p:nvPr/>
        </p:nvSpPr>
        <p:spPr>
          <a:xfrm>
            <a:off x="6257537" y="4165897"/>
            <a:ext cx="1980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002060"/>
                </a:solidFill>
              </a:rPr>
              <a:t>= 4.34kg</a:t>
            </a:r>
            <a:endParaRPr sz="2200"/>
          </a:p>
        </p:txBody>
      </p:sp>
      <p:sp>
        <p:nvSpPr>
          <p:cNvPr id="387" name="Google Shape;387;g85f5effc20_0_514"/>
          <p:cNvSpPr/>
          <p:nvPr/>
        </p:nvSpPr>
        <p:spPr>
          <a:xfrm>
            <a:off x="2449513" y="27372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85f5effc20_0_514"/>
          <p:cNvSpPr/>
          <p:nvPr/>
        </p:nvSpPr>
        <p:spPr>
          <a:xfrm>
            <a:off x="1676400" y="304800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85f5effc20_0_514"/>
          <p:cNvSpPr/>
          <p:nvPr/>
        </p:nvSpPr>
        <p:spPr>
          <a:xfrm>
            <a:off x="3363913" y="24324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390" name="Google Shape;390;g85f5effc20_0_514"/>
          <p:cNvSpPr/>
          <p:nvPr/>
        </p:nvSpPr>
        <p:spPr>
          <a:xfrm>
            <a:off x="4202113" y="22038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85f5effc20_0_514"/>
          <p:cNvSpPr/>
          <p:nvPr/>
        </p:nvSpPr>
        <p:spPr>
          <a:xfrm>
            <a:off x="5040313" y="18990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85f5effc20_0_514"/>
          <p:cNvSpPr/>
          <p:nvPr/>
        </p:nvSpPr>
        <p:spPr>
          <a:xfrm>
            <a:off x="5954713" y="15942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85f5effc20_0_514"/>
          <p:cNvSpPr/>
          <p:nvPr/>
        </p:nvSpPr>
        <p:spPr>
          <a:xfrm>
            <a:off x="6769738" y="13299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g85f5effc20_0_514"/>
          <p:cNvCxnSpPr/>
          <p:nvPr/>
        </p:nvCxnSpPr>
        <p:spPr>
          <a:xfrm flipH="1" rot="10800000">
            <a:off x="1782300" y="1384525"/>
            <a:ext cx="5114400" cy="173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5" name="Google Shape;395;g85f5effc20_0_514"/>
          <p:cNvSpPr txBox="1"/>
          <p:nvPr/>
        </p:nvSpPr>
        <p:spPr>
          <a:xfrm>
            <a:off x="1101925" y="4274375"/>
            <a:ext cx="4461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</a:rPr>
              <a:t>Mass = (</a:t>
            </a:r>
            <a:r>
              <a:rPr b="1" lang="en-US" sz="2400">
                <a:solidFill>
                  <a:schemeClr val="dk2"/>
                </a:solidFill>
              </a:rPr>
              <a:t>0.55</a:t>
            </a:r>
            <a:r>
              <a:rPr b="1" lang="en-US" sz="2400">
                <a:solidFill>
                  <a:schemeClr val="accent1"/>
                </a:solidFill>
              </a:rPr>
              <a:t> – 0.60) / 1.13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87b2757e49_0_3"/>
          <p:cNvSpPr txBox="1"/>
          <p:nvPr>
            <p:ph idx="1" type="body"/>
          </p:nvPr>
        </p:nvSpPr>
        <p:spPr>
          <a:xfrm>
            <a:off x="1271775" y="801225"/>
            <a:ext cx="7468200" cy="65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What would we need to know to make an accurate calibration curve for our device?</a:t>
            </a:r>
            <a:endParaRPr sz="2400"/>
          </a:p>
        </p:txBody>
      </p:sp>
      <p:pic>
        <p:nvPicPr>
          <p:cNvPr id="401" name="Google Shape;401;g87b2757e49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64270">
            <a:off x="6635952" y="2336329"/>
            <a:ext cx="2501645" cy="127047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87b2757e49_0_3"/>
          <p:cNvSpPr/>
          <p:nvPr/>
        </p:nvSpPr>
        <p:spPr>
          <a:xfrm>
            <a:off x="3297238" y="2743200"/>
            <a:ext cx="3733800" cy="1716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F0000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87b2757e49_0_3"/>
          <p:cNvSpPr/>
          <p:nvPr/>
        </p:nvSpPr>
        <p:spPr>
          <a:xfrm>
            <a:off x="2382838" y="2686050"/>
            <a:ext cx="4572000" cy="285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g87b2757e49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2611041"/>
            <a:ext cx="971550" cy="475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9174" id="405" name="Google Shape;405;g87b2757e49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2438" y="1828800"/>
            <a:ext cx="3200400" cy="200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87b2757e49_0_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0" y="3371850"/>
            <a:ext cx="872729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87b2757e49_0_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8000" y="1885950"/>
            <a:ext cx="3086100" cy="373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8" name="Google Shape;408;g87b2757e49_0_3"/>
          <p:cNvCxnSpPr/>
          <p:nvPr/>
        </p:nvCxnSpPr>
        <p:spPr>
          <a:xfrm>
            <a:off x="3352800" y="2228850"/>
            <a:ext cx="0" cy="1200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9" name="Google Shape;409;g87b2757e49_0_3"/>
          <p:cNvSpPr/>
          <p:nvPr/>
        </p:nvSpPr>
        <p:spPr>
          <a:xfrm>
            <a:off x="3352800" y="2544366"/>
            <a:ext cx="23622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Tank of milk and water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10" name="Google Shape;410;g87b2757e49_0_3"/>
          <p:cNvSpPr/>
          <p:nvPr/>
        </p:nvSpPr>
        <p:spPr>
          <a:xfrm>
            <a:off x="914400" y="2449116"/>
            <a:ext cx="12684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light sensor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11" name="Google Shape;411;g87b2757e49_0_3"/>
          <p:cNvSpPr/>
          <p:nvPr/>
        </p:nvSpPr>
        <p:spPr>
          <a:xfrm>
            <a:off x="2298400" y="2727244"/>
            <a:ext cx="494400" cy="17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7b2757e49_0_20"/>
          <p:cNvSpPr txBox="1"/>
          <p:nvPr>
            <p:ph type="title"/>
          </p:nvPr>
        </p:nvSpPr>
        <p:spPr>
          <a:xfrm>
            <a:off x="1255818" y="1574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/>
              <a:t>Let’s look at milk fat globules in water</a:t>
            </a:r>
            <a:endParaRPr sz="3000"/>
          </a:p>
        </p:txBody>
      </p:sp>
      <p:pic>
        <p:nvPicPr>
          <p:cNvPr id="417" name="Google Shape;417;g87b2757e49_0_20"/>
          <p:cNvPicPr preferRelativeResize="0"/>
          <p:nvPr/>
        </p:nvPicPr>
        <p:blipFill rotWithShape="1">
          <a:blip r:embed="rId3">
            <a:alphaModFix/>
          </a:blip>
          <a:srcRect b="0" l="0" r="32180" t="0"/>
          <a:stretch/>
        </p:blipFill>
        <p:spPr>
          <a:xfrm>
            <a:off x="1526050" y="1662675"/>
            <a:ext cx="1249049" cy="147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er-bottle" id="418" name="Google Shape;418;g87b2757e49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0500" y="1662666"/>
            <a:ext cx="1338263" cy="143232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87b2757e49_0_20"/>
          <p:cNvSpPr/>
          <p:nvPr/>
        </p:nvSpPr>
        <p:spPr>
          <a:xfrm>
            <a:off x="2977100" y="2119866"/>
            <a:ext cx="76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descr="Blue Sky experiment." id="420" name="Google Shape;420;g87b2757e49_0_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350" y="1380338"/>
            <a:ext cx="1704144" cy="1956956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87b2757e49_0_20"/>
          <p:cNvSpPr txBox="1"/>
          <p:nvPr/>
        </p:nvSpPr>
        <p:spPr>
          <a:xfrm>
            <a:off x="4859075" y="1797343"/>
            <a:ext cx="10047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accent1"/>
                </a:solidFill>
              </a:rPr>
              <a:t>=</a:t>
            </a:r>
            <a:endParaRPr/>
          </a:p>
        </p:txBody>
      </p:sp>
      <p:sp>
        <p:nvSpPr>
          <p:cNvPr id="422" name="Google Shape;422;g87b2757e49_0_20"/>
          <p:cNvSpPr txBox="1"/>
          <p:nvPr/>
        </p:nvSpPr>
        <p:spPr>
          <a:xfrm>
            <a:off x="951025" y="3098944"/>
            <a:ext cx="4103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using serial dilutions</a:t>
            </a:r>
            <a:endParaRPr sz="2400">
              <a:solidFill>
                <a:schemeClr val="accent1"/>
              </a:solidFill>
            </a:endParaRPr>
          </a:p>
        </p:txBody>
      </p:sp>
      <p:pic>
        <p:nvPicPr>
          <p:cNvPr descr="08-07Milk" id="423" name="Google Shape;423;g87b2757e49_0_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4400" y="3602363"/>
            <a:ext cx="7751950" cy="136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7b2757e49_0_38"/>
          <p:cNvSpPr txBox="1"/>
          <p:nvPr>
            <p:ph type="title"/>
          </p:nvPr>
        </p:nvSpPr>
        <p:spPr>
          <a:xfrm>
            <a:off x="1235859" y="-128300"/>
            <a:ext cx="6931200" cy="936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Milk?</a:t>
            </a:r>
            <a:endParaRPr/>
          </a:p>
        </p:txBody>
      </p:sp>
      <p:sp>
        <p:nvSpPr>
          <p:cNvPr id="429" name="Google Shape;429;g87b2757e49_0_38"/>
          <p:cNvSpPr txBox="1"/>
          <p:nvPr/>
        </p:nvSpPr>
        <p:spPr>
          <a:xfrm>
            <a:off x="1235866" y="658524"/>
            <a:ext cx="28689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Each mL of 2% milk contains about 10 million globules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430" name="Google Shape;430;g87b2757e49_0_38"/>
          <p:cNvSpPr txBox="1"/>
          <p:nvPr/>
        </p:nvSpPr>
        <p:spPr>
          <a:xfrm>
            <a:off x="874825" y="1729763"/>
            <a:ext cx="28689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…this “population density” is about 10</a:t>
            </a:r>
            <a:r>
              <a:rPr baseline="30000" lang="en-US" sz="2400">
                <a:solidFill>
                  <a:schemeClr val="accent1"/>
                </a:solidFill>
              </a:rPr>
              <a:t>10</a:t>
            </a:r>
            <a:r>
              <a:rPr lang="en-US" sz="2400">
                <a:solidFill>
                  <a:schemeClr val="accent1"/>
                </a:solidFill>
              </a:rPr>
              <a:t> globules/L</a:t>
            </a:r>
            <a:endParaRPr sz="1000">
              <a:solidFill>
                <a:schemeClr val="accent1"/>
              </a:solidFill>
            </a:endParaRPr>
          </a:p>
        </p:txBody>
      </p:sp>
      <p:grpSp>
        <p:nvGrpSpPr>
          <p:cNvPr id="431" name="Google Shape;431;g87b2757e49_0_38"/>
          <p:cNvGrpSpPr/>
          <p:nvPr/>
        </p:nvGrpSpPr>
        <p:grpSpPr>
          <a:xfrm>
            <a:off x="1077492" y="2777110"/>
            <a:ext cx="3439017" cy="966285"/>
            <a:chOff x="0" y="2534462"/>
            <a:chExt cx="5022662" cy="2064711"/>
          </a:xfrm>
        </p:grpSpPr>
        <p:pic>
          <p:nvPicPr>
            <p:cNvPr id="432" name="Google Shape;432;g87b2757e49_0_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8859149">
              <a:off x="1680510" y="2984175"/>
              <a:ext cx="1425030" cy="1337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g87b2757e49_0_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2518542">
              <a:off x="3333158" y="2839415"/>
              <a:ext cx="1425030" cy="1337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g87b2757e49_0_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916827"/>
              <a:ext cx="1676400" cy="15027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5" name="Google Shape;435;g87b2757e49_0_38"/>
          <p:cNvSpPr txBox="1"/>
          <p:nvPr/>
        </p:nvSpPr>
        <p:spPr>
          <a:xfrm>
            <a:off x="1009332" y="3650873"/>
            <a:ext cx="38352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</a:rPr>
              <a:t>Which is the size of many </a:t>
            </a:r>
            <a:r>
              <a:rPr lang="en-US" sz="2400">
                <a:solidFill>
                  <a:schemeClr val="dk2"/>
                </a:solidFill>
              </a:rPr>
              <a:t>extremophile</a:t>
            </a:r>
            <a:r>
              <a:rPr lang="en-US" sz="2400">
                <a:solidFill>
                  <a:schemeClr val="dk2"/>
                </a:solidFill>
              </a:rPr>
              <a:t> microbes we’ll be looking for.</a:t>
            </a:r>
            <a:endParaRPr sz="1000">
              <a:solidFill>
                <a:schemeClr val="dk2"/>
              </a:solidFill>
            </a:endParaRPr>
          </a:p>
        </p:txBody>
      </p:sp>
      <p:grpSp>
        <p:nvGrpSpPr>
          <p:cNvPr id="436" name="Google Shape;436;g87b2757e49_0_38"/>
          <p:cNvGrpSpPr/>
          <p:nvPr/>
        </p:nvGrpSpPr>
        <p:grpSpPr>
          <a:xfrm>
            <a:off x="4480146" y="517389"/>
            <a:ext cx="4227613" cy="3067101"/>
            <a:chOff x="3401" y="1567"/>
            <a:chExt cx="2031" cy="2050"/>
          </a:xfrm>
        </p:grpSpPr>
        <p:pic>
          <p:nvPicPr>
            <p:cNvPr id="437" name="Google Shape;437;g87b2757e49_0_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01" y="1567"/>
              <a:ext cx="2031" cy="2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g87b2757e49_0_38"/>
            <p:cNvSpPr txBox="1"/>
            <p:nvPr/>
          </p:nvSpPr>
          <p:spPr>
            <a:xfrm>
              <a:off x="3648" y="1920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0.2 mm diameter FOV</a:t>
              </a:r>
              <a:endParaRPr/>
            </a:p>
          </p:txBody>
        </p:sp>
      </p:grpSp>
      <p:sp>
        <p:nvSpPr>
          <p:cNvPr id="439" name="Google Shape;439;g87b2757e49_0_38"/>
          <p:cNvSpPr txBox="1"/>
          <p:nvPr/>
        </p:nvSpPr>
        <p:spPr>
          <a:xfrm>
            <a:off x="4774974" y="-20800"/>
            <a:ext cx="40848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Homogenized milk contains many small globules of fat</a:t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87b2757e49_0_38"/>
          <p:cNvSpPr/>
          <p:nvPr/>
        </p:nvSpPr>
        <p:spPr>
          <a:xfrm>
            <a:off x="6655724" y="2707162"/>
            <a:ext cx="145500" cy="107700"/>
          </a:xfrm>
          <a:prstGeom prst="ellipse">
            <a:avLst/>
          </a:prstGeom>
          <a:noFill/>
          <a:ln cap="flat" cmpd="sng" w="127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Google Shape;441;g87b2757e49_0_38"/>
          <p:cNvGrpSpPr/>
          <p:nvPr/>
        </p:nvGrpSpPr>
        <p:grpSpPr>
          <a:xfrm>
            <a:off x="5500081" y="2831591"/>
            <a:ext cx="2477638" cy="1206503"/>
            <a:chOff x="5715061" y="4038579"/>
            <a:chExt cx="2591400" cy="1708202"/>
          </a:xfrm>
        </p:grpSpPr>
        <p:sp>
          <p:nvSpPr>
            <p:cNvPr id="442" name="Google Shape;442;g87b2757e49_0_38"/>
            <p:cNvSpPr/>
            <p:nvPr/>
          </p:nvSpPr>
          <p:spPr>
            <a:xfrm>
              <a:off x="5715061" y="5105380"/>
              <a:ext cx="25914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About 10 μm diameter glob is a big one</a:t>
              </a:r>
              <a:endParaRPr sz="1200"/>
            </a:p>
          </p:txBody>
        </p:sp>
        <p:cxnSp>
          <p:nvCxnSpPr>
            <p:cNvPr id="443" name="Google Shape;443;g87b2757e49_0_38"/>
            <p:cNvCxnSpPr/>
            <p:nvPr/>
          </p:nvCxnSpPr>
          <p:spPr>
            <a:xfrm flipH="1" rot="5400000">
              <a:off x="7010788" y="4114629"/>
              <a:ext cx="1143000" cy="990900"/>
            </a:xfrm>
            <a:prstGeom prst="straightConnector1">
              <a:avLst/>
            </a:prstGeom>
            <a:noFill/>
            <a:ln cap="flat" cmpd="sng" w="57150">
              <a:solidFill>
                <a:srgbClr val="00B050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444" name="Google Shape;444;g87b2757e49_0_38"/>
          <p:cNvSpPr txBox="1"/>
          <p:nvPr/>
        </p:nvSpPr>
        <p:spPr>
          <a:xfrm>
            <a:off x="4481875" y="4104475"/>
            <a:ext cx="45579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</a:rPr>
              <a:t>Visible light is scattered nicely by these globules, about 5 μm across on average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MG1463.jpg" id="449" name="Google Shape;449;g87b2757e49_0_7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3575" y="1188956"/>
            <a:ext cx="4205400" cy="23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87b2757e49_0_71"/>
          <p:cNvSpPr txBox="1"/>
          <p:nvPr>
            <p:ph idx="4294967295" type="title"/>
          </p:nvPr>
        </p:nvSpPr>
        <p:spPr>
          <a:xfrm>
            <a:off x="762000" y="951310"/>
            <a:ext cx="3602100" cy="33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Or perhaps build and calibrate a device with a test tube holder, a light, and a light sensor.</a:t>
            </a:r>
            <a:br>
              <a:rPr lang="en-US" sz="2400"/>
            </a:br>
            <a:br>
              <a:rPr lang="en-US" sz="2800"/>
            </a:br>
            <a:r>
              <a:rPr i="1" lang="en-US" sz="2000"/>
              <a:t>Photoresistor</a:t>
            </a:r>
            <a:br>
              <a:rPr i="1" lang="en-US" sz="2000"/>
            </a:br>
            <a:br>
              <a:rPr i="1" lang="en-US" sz="2000"/>
            </a:br>
            <a:r>
              <a:rPr i="1" lang="en-US" sz="2000"/>
              <a:t>LED light source</a:t>
            </a:r>
            <a:br>
              <a:rPr i="1" lang="en-US" sz="2000"/>
            </a:br>
            <a:br>
              <a:rPr i="1" lang="en-US" sz="2000"/>
            </a:br>
            <a:r>
              <a:rPr i="1" lang="en-US" sz="2000"/>
              <a:t>Insert test tube with microorganism sample here</a:t>
            </a:r>
            <a:endParaRPr/>
          </a:p>
        </p:txBody>
      </p:sp>
      <p:cxnSp>
        <p:nvCxnSpPr>
          <p:cNvPr id="451" name="Google Shape;451;g87b2757e49_0_71"/>
          <p:cNvCxnSpPr/>
          <p:nvPr/>
        </p:nvCxnSpPr>
        <p:spPr>
          <a:xfrm flipH="1" rot="10800000">
            <a:off x="3352800" y="2228850"/>
            <a:ext cx="2895600" cy="914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52" name="Google Shape;452;g87b2757e49_0_71"/>
          <p:cNvCxnSpPr/>
          <p:nvPr/>
        </p:nvCxnSpPr>
        <p:spPr>
          <a:xfrm flipH="1" rot="10800000">
            <a:off x="3524700" y="2400188"/>
            <a:ext cx="4171500" cy="11883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53" name="Google Shape;453;g87b2757e49_0_71"/>
          <p:cNvCxnSpPr/>
          <p:nvPr/>
        </p:nvCxnSpPr>
        <p:spPr>
          <a:xfrm flipH="1" rot="10800000">
            <a:off x="4318600" y="2844469"/>
            <a:ext cx="2662200" cy="1325700"/>
          </a:xfrm>
          <a:prstGeom prst="curvedConnector3">
            <a:avLst>
              <a:gd fmla="val 50000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87b2757e49_1_6"/>
          <p:cNvSpPr txBox="1"/>
          <p:nvPr/>
        </p:nvSpPr>
        <p:spPr>
          <a:xfrm>
            <a:off x="1447800" y="304800"/>
            <a:ext cx="68847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The intensity of light that is </a:t>
            </a:r>
            <a:r>
              <a:rPr i="1" lang="en-US" sz="3000">
                <a:solidFill>
                  <a:schemeClr val="dk1"/>
                </a:solidFill>
              </a:rPr>
              <a:t>transmitted</a:t>
            </a:r>
            <a:r>
              <a:rPr lang="en-US" sz="3000">
                <a:solidFill>
                  <a:schemeClr val="dk1"/>
                </a:solidFill>
              </a:rPr>
              <a:t> decreases when the milk fat density. . .</a:t>
            </a:r>
            <a:endParaRPr sz="3000"/>
          </a:p>
        </p:txBody>
      </p:sp>
      <p:sp>
        <p:nvSpPr>
          <p:cNvPr id="459" name="Google Shape;459;g87b2757e49_1_6"/>
          <p:cNvSpPr txBox="1"/>
          <p:nvPr/>
        </p:nvSpPr>
        <p:spPr>
          <a:xfrm>
            <a:off x="3352800" y="4171950"/>
            <a:ext cx="4114800" cy="2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</a:rPr>
              <a:t>(millions of globules per liter)</a:t>
            </a:r>
            <a:endParaRPr b="1" sz="2200">
              <a:solidFill>
                <a:srgbClr val="FF0000"/>
              </a:solidFill>
            </a:endParaRPr>
          </a:p>
        </p:txBody>
      </p:sp>
      <p:cxnSp>
        <p:nvCxnSpPr>
          <p:cNvPr id="460" name="Google Shape;460;g87b2757e49_1_6"/>
          <p:cNvCxnSpPr/>
          <p:nvPr/>
        </p:nvCxnSpPr>
        <p:spPr>
          <a:xfrm rot="10800000">
            <a:off x="3124200" y="2088300"/>
            <a:ext cx="0" cy="2140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461" name="Google Shape;461;g87b2757e49_1_6"/>
          <p:cNvCxnSpPr/>
          <p:nvPr/>
        </p:nvCxnSpPr>
        <p:spPr>
          <a:xfrm>
            <a:off x="2270125" y="3876675"/>
            <a:ext cx="5730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462" name="Google Shape;462;g87b2757e49_1_6"/>
          <p:cNvSpPr txBox="1"/>
          <p:nvPr/>
        </p:nvSpPr>
        <p:spPr>
          <a:xfrm>
            <a:off x="860225" y="2571750"/>
            <a:ext cx="2127000" cy="51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</a:rPr>
              <a:t>(photoresistor</a:t>
            </a:r>
            <a:endParaRPr sz="2200">
              <a:solidFill>
                <a:srgbClr val="FF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</a:rPr>
              <a:t>voltage)</a:t>
            </a:r>
            <a:endParaRPr b="1" sz="2200">
              <a:solidFill>
                <a:srgbClr val="FF0000"/>
              </a:solidFill>
            </a:endParaRPr>
          </a:p>
        </p:txBody>
      </p:sp>
      <p:sp>
        <p:nvSpPr>
          <p:cNvPr id="463" name="Google Shape;463;g87b2757e49_1_6"/>
          <p:cNvSpPr txBox="1"/>
          <p:nvPr/>
        </p:nvSpPr>
        <p:spPr>
          <a:xfrm>
            <a:off x="3429000" y="2686050"/>
            <a:ext cx="41148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What will the graph look like?</a:t>
            </a:r>
            <a:endParaRPr sz="3000"/>
          </a:p>
        </p:txBody>
      </p:sp>
      <p:sp>
        <p:nvSpPr>
          <p:cNvPr id="464" name="Google Shape;464;g87b2757e49_1_6"/>
          <p:cNvSpPr txBox="1"/>
          <p:nvPr/>
        </p:nvSpPr>
        <p:spPr>
          <a:xfrm>
            <a:off x="2209800" y="1581150"/>
            <a:ext cx="723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</a:rPr>
              <a:t>…what would our measurements be?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7b2757e49_1_20"/>
          <p:cNvSpPr txBox="1"/>
          <p:nvPr>
            <p:ph type="title"/>
          </p:nvPr>
        </p:nvSpPr>
        <p:spPr>
          <a:xfrm>
            <a:off x="1255825" y="1035335"/>
            <a:ext cx="7247400" cy="2679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>
                <a:solidFill>
                  <a:schemeClr val="dk1"/>
                </a:solidFill>
              </a:rPr>
              <a:t>Will the calibration curve be similar for all devices utilizing the same properties of light?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>
                <a:solidFill>
                  <a:schemeClr val="dk1"/>
                </a:solidFill>
              </a:rPr>
              <a:t>Will the calibration curve be similar for all devices utilizing the same parts?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>
                <a:solidFill>
                  <a:schemeClr val="dk1"/>
                </a:solidFill>
              </a:rPr>
              <a:t>What’s the real worth of measurements done without calibration?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5f5effc20_0_143"/>
          <p:cNvSpPr txBox="1"/>
          <p:nvPr>
            <p:ph idx="12" type="sldNum"/>
          </p:nvPr>
        </p:nvSpPr>
        <p:spPr>
          <a:xfrm>
            <a:off x="1248634" y="179128"/>
            <a:ext cx="22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g85f5effc20_0_143"/>
          <p:cNvSpPr txBox="1"/>
          <p:nvPr/>
        </p:nvSpPr>
        <p:spPr>
          <a:xfrm>
            <a:off x="1846950" y="408056"/>
            <a:ext cx="62709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Can we create a measuring device using our observed properties of light?</a:t>
            </a:r>
            <a:endParaRPr sz="100">
              <a:solidFill>
                <a:schemeClr val="accent1"/>
              </a:solidFill>
            </a:endParaRPr>
          </a:p>
        </p:txBody>
      </p:sp>
      <p:sp>
        <p:nvSpPr>
          <p:cNvPr id="133" name="Google Shape;133;g85f5effc20_0_143"/>
          <p:cNvSpPr txBox="1"/>
          <p:nvPr/>
        </p:nvSpPr>
        <p:spPr>
          <a:xfrm>
            <a:off x="1259925" y="4044413"/>
            <a:ext cx="74214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accent1"/>
                </a:solidFill>
              </a:rPr>
              <a:t>What would we need to know to determine if our device was accurate?</a:t>
            </a:r>
            <a:endParaRPr sz="200">
              <a:solidFill>
                <a:schemeClr val="accent1"/>
              </a:solidFill>
            </a:endParaRPr>
          </a:p>
        </p:txBody>
      </p:sp>
      <p:pic>
        <p:nvPicPr>
          <p:cNvPr descr="laser_pointer-1.gif (48k)" id="134" name="Google Shape;134;g85f5effc20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9738" y="1466775"/>
            <a:ext cx="3149794" cy="23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85f5effc20_0_143"/>
          <p:cNvSpPr/>
          <p:nvPr/>
        </p:nvSpPr>
        <p:spPr>
          <a:xfrm>
            <a:off x="3777700" y="2642450"/>
            <a:ext cx="73200" cy="73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5f5effc20_0_262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How do we know our spring scales are accurate?</a:t>
            </a:r>
            <a:endParaRPr sz="1600"/>
          </a:p>
        </p:txBody>
      </p:sp>
      <p:pic>
        <p:nvPicPr>
          <p:cNvPr descr="http://www.halsun.net/product/scale/pull-spring-scale/original/PK-100.jpg" id="141" name="Google Shape;141;g85f5effc20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7150" y="1538174"/>
            <a:ext cx="2142746" cy="2582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gramscales.com/images/ohaus_8018demo_main.jpg" id="142" name="Google Shape;142;g85f5effc20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4015" y="1689958"/>
            <a:ext cx="1969436" cy="17202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g85f5effc20_0_262"/>
          <p:cNvGrpSpPr/>
          <p:nvPr/>
        </p:nvGrpSpPr>
        <p:grpSpPr>
          <a:xfrm>
            <a:off x="6720203" y="3258519"/>
            <a:ext cx="1718052" cy="1220648"/>
            <a:chOff x="7099095" y="4419600"/>
            <a:chExt cx="2077200" cy="1838325"/>
          </a:xfrm>
        </p:grpSpPr>
        <p:pic>
          <p:nvPicPr>
            <p:cNvPr id="144" name="Google Shape;144;g85f5effc20_0_26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g85f5effc20_0_262"/>
            <p:cNvSpPr/>
            <p:nvPr/>
          </p:nvSpPr>
          <p:spPr>
            <a:xfrm rot="-237059">
              <a:off x="7118873" y="5275231"/>
              <a:ext cx="2037643" cy="646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descr="http://www.nist.gov/eeel/quantum/fundamental_electrical/images/Elec_Kilogram_1_web.jpg" id="146" name="Google Shape;146;g85f5effc20_0_2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5940" y="1474931"/>
            <a:ext cx="2757210" cy="355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85f5effc20_0_262"/>
          <p:cNvSpPr/>
          <p:nvPr/>
        </p:nvSpPr>
        <p:spPr>
          <a:xfrm>
            <a:off x="4756378" y="3728498"/>
            <a:ext cx="189000" cy="202200"/>
          </a:xfrm>
          <a:prstGeom prst="can">
            <a:avLst>
              <a:gd fmla="val 44999" name="adj"/>
            </a:avLst>
          </a:prstGeom>
          <a:solidFill>
            <a:srgbClr val="606060">
              <a:alpha val="64709"/>
            </a:srgbClr>
          </a:solidFill>
          <a:ln cap="flat" cmpd="sng" w="9525">
            <a:solidFill>
              <a:srgbClr val="606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5f5effc20_0_304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How do we know spring scales are accurate?</a:t>
            </a:r>
            <a:endParaRPr sz="1600"/>
          </a:p>
        </p:txBody>
      </p:sp>
      <p:pic>
        <p:nvPicPr>
          <p:cNvPr descr="http://www.beaconlearningcenter.com/WebLessons/MeasuringTools/METRIC_RULER2.gif" id="153" name="Google Shape;153;g85f5effc20_0_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762946">
            <a:off x="6386139" y="1730689"/>
            <a:ext cx="2044407" cy="1888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g85f5effc20_0_304"/>
          <p:cNvGrpSpPr/>
          <p:nvPr/>
        </p:nvGrpSpPr>
        <p:grpSpPr>
          <a:xfrm>
            <a:off x="1484423" y="3924868"/>
            <a:ext cx="827905" cy="829636"/>
            <a:chOff x="7316428" y="4419600"/>
            <a:chExt cx="1738200" cy="1838325"/>
          </a:xfrm>
        </p:grpSpPr>
        <p:pic>
          <p:nvPicPr>
            <p:cNvPr id="155" name="Google Shape;155;g85f5effc20_0_30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g85f5effc20_0_304"/>
            <p:cNvSpPr/>
            <p:nvPr/>
          </p:nvSpPr>
          <p:spPr>
            <a:xfrm rot="-236857">
              <a:off x="7333607" y="5359041"/>
              <a:ext cx="1703843" cy="55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57" name="Google Shape;157;g85f5effc20_0_304"/>
          <p:cNvGrpSpPr/>
          <p:nvPr/>
        </p:nvGrpSpPr>
        <p:grpSpPr>
          <a:xfrm>
            <a:off x="5595497" y="3665587"/>
            <a:ext cx="1045865" cy="1192521"/>
            <a:chOff x="7502110" y="4419600"/>
            <a:chExt cx="1318040" cy="1838325"/>
          </a:xfrm>
        </p:grpSpPr>
        <p:pic>
          <p:nvPicPr>
            <p:cNvPr id="158" name="Google Shape;158;g85f5effc20_0_30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g85f5effc20_0_304"/>
            <p:cNvSpPr/>
            <p:nvPr/>
          </p:nvSpPr>
          <p:spPr>
            <a:xfrm rot="-237126">
              <a:off x="7517233" y="5497808"/>
              <a:ext cx="1284053" cy="48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60" name="Google Shape;160;g85f5effc20_0_304"/>
          <p:cNvGrpSpPr/>
          <p:nvPr/>
        </p:nvGrpSpPr>
        <p:grpSpPr>
          <a:xfrm>
            <a:off x="3389022" y="3872565"/>
            <a:ext cx="785248" cy="933134"/>
            <a:chOff x="7471390" y="4419600"/>
            <a:chExt cx="1348760" cy="1838325"/>
          </a:xfrm>
        </p:grpSpPr>
        <p:pic>
          <p:nvPicPr>
            <p:cNvPr id="161" name="Google Shape;161;g85f5effc20_0_30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g85f5effc20_0_304"/>
            <p:cNvSpPr/>
            <p:nvPr/>
          </p:nvSpPr>
          <p:spPr>
            <a:xfrm rot="-237126">
              <a:off x="7488313" y="5356208"/>
              <a:ext cx="1284053" cy="536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163" name="Google Shape;163;g85f5effc20_0_3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5168" y="1436035"/>
            <a:ext cx="5260200" cy="21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85f5effc20_0_304"/>
          <p:cNvSpPr/>
          <p:nvPr/>
        </p:nvSpPr>
        <p:spPr>
          <a:xfrm rot="-5400000">
            <a:off x="146925" y="2204353"/>
            <a:ext cx="20412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stretch (cm)</a:t>
            </a:r>
            <a:endParaRPr sz="600"/>
          </a:p>
        </p:txBody>
      </p:sp>
      <p:sp>
        <p:nvSpPr>
          <p:cNvPr id="165" name="Google Shape;165;g85f5effc20_0_304"/>
          <p:cNvSpPr/>
          <p:nvPr/>
        </p:nvSpPr>
        <p:spPr>
          <a:xfrm>
            <a:off x="3117549" y="3457963"/>
            <a:ext cx="19032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(kg)</a:t>
            </a:r>
            <a:endParaRPr sz="2400"/>
          </a:p>
        </p:txBody>
      </p:sp>
      <p:pic>
        <p:nvPicPr>
          <p:cNvPr id="166" name="Google Shape;166;g85f5effc20_0_3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14375" y="736744"/>
            <a:ext cx="773152" cy="290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85f5effc20_0_3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89124" y="3640024"/>
            <a:ext cx="449353" cy="41475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85f5effc20_0_304"/>
          <p:cNvSpPr/>
          <p:nvPr/>
        </p:nvSpPr>
        <p:spPr>
          <a:xfrm>
            <a:off x="2201055" y="3041612"/>
            <a:ext cx="28197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← offset or</a:t>
            </a:r>
            <a:r>
              <a:rPr lang="en-US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“blank”</a:t>
            </a:r>
            <a:endParaRPr/>
          </a:p>
        </p:txBody>
      </p:sp>
      <p:sp>
        <p:nvSpPr>
          <p:cNvPr id="169" name="Google Shape;169;g85f5effc20_0_304"/>
          <p:cNvSpPr/>
          <p:nvPr/>
        </p:nvSpPr>
        <p:spPr>
          <a:xfrm>
            <a:off x="1676400" y="327660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5f5effc20_0_275"/>
          <p:cNvSpPr txBox="1"/>
          <p:nvPr>
            <p:ph type="title"/>
          </p:nvPr>
        </p:nvSpPr>
        <p:spPr>
          <a:xfrm>
            <a:off x="1326925" y="110402"/>
            <a:ext cx="7247400" cy="55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How do we know spring scales are accurate?</a:t>
            </a:r>
            <a:endParaRPr sz="1300"/>
          </a:p>
        </p:txBody>
      </p:sp>
      <p:pic>
        <p:nvPicPr>
          <p:cNvPr descr="http://www.beaconlearningcenter.com/WebLessons/MeasuringTools/METRIC_RULER2.gif" id="175" name="Google Shape;175;g85f5effc20_0_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762934">
            <a:off x="6530456" y="1591700"/>
            <a:ext cx="1709289" cy="1578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g85f5effc20_0_275"/>
          <p:cNvGrpSpPr/>
          <p:nvPr/>
        </p:nvGrpSpPr>
        <p:grpSpPr>
          <a:xfrm>
            <a:off x="1484423" y="3924868"/>
            <a:ext cx="827905" cy="829636"/>
            <a:chOff x="7316428" y="4419600"/>
            <a:chExt cx="1738200" cy="1838325"/>
          </a:xfrm>
        </p:grpSpPr>
        <p:pic>
          <p:nvPicPr>
            <p:cNvPr id="177" name="Google Shape;177;g85f5effc20_0_2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g85f5effc20_0_275"/>
            <p:cNvSpPr/>
            <p:nvPr/>
          </p:nvSpPr>
          <p:spPr>
            <a:xfrm rot="-236857">
              <a:off x="7333607" y="5359041"/>
              <a:ext cx="1703843" cy="55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79" name="Google Shape;179;g85f5effc20_0_275"/>
          <p:cNvGrpSpPr/>
          <p:nvPr/>
        </p:nvGrpSpPr>
        <p:grpSpPr>
          <a:xfrm>
            <a:off x="5595497" y="3665587"/>
            <a:ext cx="1045865" cy="1192521"/>
            <a:chOff x="7502110" y="4419600"/>
            <a:chExt cx="1318040" cy="1838325"/>
          </a:xfrm>
        </p:grpSpPr>
        <p:pic>
          <p:nvPicPr>
            <p:cNvPr id="180" name="Google Shape;180;g85f5effc20_0_2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g85f5effc20_0_275"/>
            <p:cNvSpPr/>
            <p:nvPr/>
          </p:nvSpPr>
          <p:spPr>
            <a:xfrm rot="-237126">
              <a:off x="7517233" y="5497808"/>
              <a:ext cx="1284053" cy="48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82" name="Google Shape;182;g85f5effc20_0_275"/>
          <p:cNvGrpSpPr/>
          <p:nvPr/>
        </p:nvGrpSpPr>
        <p:grpSpPr>
          <a:xfrm>
            <a:off x="3389022" y="3872565"/>
            <a:ext cx="785248" cy="933134"/>
            <a:chOff x="7471390" y="4419600"/>
            <a:chExt cx="1348760" cy="1838325"/>
          </a:xfrm>
        </p:grpSpPr>
        <p:pic>
          <p:nvPicPr>
            <p:cNvPr id="183" name="Google Shape;183;g85f5effc20_0_2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g85f5effc20_0_275"/>
            <p:cNvSpPr/>
            <p:nvPr/>
          </p:nvSpPr>
          <p:spPr>
            <a:xfrm rot="-237126">
              <a:off x="7488313" y="5356208"/>
              <a:ext cx="1284053" cy="536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185" name="Google Shape;185;g85f5effc20_0_275"/>
          <p:cNvSpPr/>
          <p:nvPr/>
        </p:nvSpPr>
        <p:spPr>
          <a:xfrm rot="-5400000">
            <a:off x="133875" y="1886500"/>
            <a:ext cx="2067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stretch (cm)</a:t>
            </a:r>
            <a:endParaRPr sz="600"/>
          </a:p>
        </p:txBody>
      </p:sp>
      <p:sp>
        <p:nvSpPr>
          <p:cNvPr id="186" name="Google Shape;186;g85f5effc20_0_275"/>
          <p:cNvSpPr/>
          <p:nvPr/>
        </p:nvSpPr>
        <p:spPr>
          <a:xfrm>
            <a:off x="3620399" y="3424338"/>
            <a:ext cx="19032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(kg)</a:t>
            </a:r>
            <a:endParaRPr sz="2400"/>
          </a:p>
        </p:txBody>
      </p:sp>
      <p:pic>
        <p:nvPicPr>
          <p:cNvPr id="187" name="Google Shape;187;g85f5effc20_0_2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3000" y="589251"/>
            <a:ext cx="641610" cy="24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85f5effc20_0_2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6922" y="1009650"/>
            <a:ext cx="5686500" cy="24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85f5effc20_0_275"/>
          <p:cNvSpPr/>
          <p:nvPr/>
        </p:nvSpPr>
        <p:spPr>
          <a:xfrm>
            <a:off x="2514600" y="274320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g85f5effc20_0_275"/>
          <p:cNvGrpSpPr/>
          <p:nvPr/>
        </p:nvGrpSpPr>
        <p:grpSpPr>
          <a:xfrm>
            <a:off x="7839660" y="3550599"/>
            <a:ext cx="827905" cy="829636"/>
            <a:chOff x="7316428" y="4419600"/>
            <a:chExt cx="1738200" cy="1838325"/>
          </a:xfrm>
        </p:grpSpPr>
        <p:pic>
          <p:nvPicPr>
            <p:cNvPr id="191" name="Google Shape;191;g85f5effc20_0_2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g85f5effc20_0_275"/>
            <p:cNvSpPr/>
            <p:nvPr/>
          </p:nvSpPr>
          <p:spPr>
            <a:xfrm rot="-236857">
              <a:off x="7333607" y="5359041"/>
              <a:ext cx="1703843" cy="55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cxnSp>
        <p:nvCxnSpPr>
          <p:cNvPr id="193" name="Google Shape;193;g85f5effc20_0_275"/>
          <p:cNvCxnSpPr/>
          <p:nvPr/>
        </p:nvCxnSpPr>
        <p:spPr>
          <a:xfrm rot="10800000">
            <a:off x="7893000" y="1825231"/>
            <a:ext cx="533400" cy="12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94" name="Google Shape;194;g85f5effc20_0_275"/>
          <p:cNvSpPr/>
          <p:nvPr/>
        </p:nvSpPr>
        <p:spPr>
          <a:xfrm>
            <a:off x="1474675" y="3897900"/>
            <a:ext cx="887700" cy="880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85f5effc20_0_275"/>
          <p:cNvSpPr/>
          <p:nvPr/>
        </p:nvSpPr>
        <p:spPr>
          <a:xfrm>
            <a:off x="1676400" y="304800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g85f5effc20_0_2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5024" y="3190299"/>
            <a:ext cx="449353" cy="4147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g85f5effc20_0_275"/>
          <p:cNvCxnSpPr/>
          <p:nvPr/>
        </p:nvCxnSpPr>
        <p:spPr>
          <a:xfrm flipH="1" rot="10800000">
            <a:off x="8213051" y="2965849"/>
            <a:ext cx="1500" cy="227100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5f5effc20_0_333"/>
          <p:cNvSpPr txBox="1"/>
          <p:nvPr>
            <p:ph type="title"/>
          </p:nvPr>
        </p:nvSpPr>
        <p:spPr>
          <a:xfrm>
            <a:off x="1255818" y="2336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/>
              <a:t>SI Units and time</a:t>
            </a:r>
            <a:endParaRPr/>
          </a:p>
        </p:txBody>
      </p:sp>
      <p:pic>
        <p:nvPicPr>
          <p:cNvPr descr="http://lamar.colostate.edu/~hillger/pdf/SI-units-derived.jpg" id="203" name="Google Shape;203;g85f5effc20_0_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6025" y="1304138"/>
            <a:ext cx="3927049" cy="3731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adizmo.com/wp-content/uploads/2009/02/spy_camera_video_watch_angle.jpg" id="204" name="Google Shape;204;g85f5effc20_0_3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9399" y="399788"/>
            <a:ext cx="614175" cy="86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8a6522a20_1_1"/>
          <p:cNvSpPr txBox="1"/>
          <p:nvPr>
            <p:ph type="title"/>
          </p:nvPr>
        </p:nvSpPr>
        <p:spPr>
          <a:xfrm>
            <a:off x="1326925" y="110402"/>
            <a:ext cx="7247400" cy="55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How do we know spring scales are accurate?</a:t>
            </a:r>
            <a:endParaRPr sz="1300"/>
          </a:p>
        </p:txBody>
      </p:sp>
      <p:pic>
        <p:nvPicPr>
          <p:cNvPr descr="http://www.beaconlearningcenter.com/WebLessons/MeasuringTools/METRIC_RULER2.gif" id="210" name="Google Shape;210;g88a6522a20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762934">
            <a:off x="6468604" y="1456842"/>
            <a:ext cx="1865841" cy="17235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g88a6522a20_1_1"/>
          <p:cNvGrpSpPr/>
          <p:nvPr/>
        </p:nvGrpSpPr>
        <p:grpSpPr>
          <a:xfrm>
            <a:off x="1484423" y="3924868"/>
            <a:ext cx="827905" cy="829636"/>
            <a:chOff x="7316428" y="4419600"/>
            <a:chExt cx="1738200" cy="1838325"/>
          </a:xfrm>
        </p:grpSpPr>
        <p:pic>
          <p:nvPicPr>
            <p:cNvPr id="212" name="Google Shape;212;g88a6522a20_1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g88a6522a20_1_1"/>
            <p:cNvSpPr/>
            <p:nvPr/>
          </p:nvSpPr>
          <p:spPr>
            <a:xfrm rot="-236857">
              <a:off x="7333607" y="5359041"/>
              <a:ext cx="1703843" cy="55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214" name="Google Shape;214;g88a6522a20_1_1"/>
          <p:cNvGrpSpPr/>
          <p:nvPr/>
        </p:nvGrpSpPr>
        <p:grpSpPr>
          <a:xfrm>
            <a:off x="5595497" y="3665587"/>
            <a:ext cx="1045865" cy="1192521"/>
            <a:chOff x="7502110" y="4419600"/>
            <a:chExt cx="1318040" cy="1838325"/>
          </a:xfrm>
        </p:grpSpPr>
        <p:pic>
          <p:nvPicPr>
            <p:cNvPr id="215" name="Google Shape;215;g88a6522a20_1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g88a6522a20_1_1"/>
            <p:cNvSpPr/>
            <p:nvPr/>
          </p:nvSpPr>
          <p:spPr>
            <a:xfrm rot="-237126">
              <a:off x="7517233" y="5497808"/>
              <a:ext cx="1284053" cy="48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217" name="Google Shape;217;g88a6522a20_1_1"/>
          <p:cNvGrpSpPr/>
          <p:nvPr/>
        </p:nvGrpSpPr>
        <p:grpSpPr>
          <a:xfrm>
            <a:off x="3389022" y="3872565"/>
            <a:ext cx="785248" cy="933134"/>
            <a:chOff x="7471390" y="4419600"/>
            <a:chExt cx="1348760" cy="1838325"/>
          </a:xfrm>
        </p:grpSpPr>
        <p:pic>
          <p:nvPicPr>
            <p:cNvPr id="218" name="Google Shape;218;g88a6522a20_1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g88a6522a20_1_1"/>
            <p:cNvSpPr/>
            <p:nvPr/>
          </p:nvSpPr>
          <p:spPr>
            <a:xfrm rot="-237126">
              <a:off x="7488313" y="5356208"/>
              <a:ext cx="1284053" cy="536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20" name="Google Shape;220;g88a6522a20_1_1"/>
          <p:cNvSpPr/>
          <p:nvPr/>
        </p:nvSpPr>
        <p:spPr>
          <a:xfrm rot="-5400000">
            <a:off x="133875" y="1886500"/>
            <a:ext cx="2067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stretch (cm)</a:t>
            </a:r>
            <a:endParaRPr sz="600"/>
          </a:p>
        </p:txBody>
      </p:sp>
      <p:sp>
        <p:nvSpPr>
          <p:cNvPr id="221" name="Google Shape;221;g88a6522a20_1_1"/>
          <p:cNvSpPr/>
          <p:nvPr/>
        </p:nvSpPr>
        <p:spPr>
          <a:xfrm>
            <a:off x="3620399" y="3271938"/>
            <a:ext cx="19032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(kg)</a:t>
            </a:r>
            <a:endParaRPr sz="2400"/>
          </a:p>
        </p:txBody>
      </p:sp>
      <p:pic>
        <p:nvPicPr>
          <p:cNvPr id="222" name="Google Shape;222;g88a6522a20_1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3000" y="589251"/>
            <a:ext cx="641610" cy="24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88a6522a20_1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6922" y="1009650"/>
            <a:ext cx="5686500" cy="24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88a6522a20_1_1"/>
          <p:cNvSpPr/>
          <p:nvPr/>
        </p:nvSpPr>
        <p:spPr>
          <a:xfrm>
            <a:off x="2514600" y="274320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g88a6522a20_1_1"/>
          <p:cNvCxnSpPr/>
          <p:nvPr/>
        </p:nvCxnSpPr>
        <p:spPr>
          <a:xfrm rot="10800000">
            <a:off x="7893000" y="1948406"/>
            <a:ext cx="533400" cy="12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26" name="Google Shape;226;g88a6522a20_1_1"/>
          <p:cNvSpPr/>
          <p:nvPr/>
        </p:nvSpPr>
        <p:spPr>
          <a:xfrm>
            <a:off x="3237150" y="3821439"/>
            <a:ext cx="1106700" cy="1036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88a6522a20_1_1"/>
          <p:cNvSpPr/>
          <p:nvPr/>
        </p:nvSpPr>
        <p:spPr>
          <a:xfrm>
            <a:off x="1676400" y="306255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g88a6522a20_1_1"/>
          <p:cNvCxnSpPr/>
          <p:nvPr/>
        </p:nvCxnSpPr>
        <p:spPr>
          <a:xfrm rot="10800000">
            <a:off x="8207050" y="2924700"/>
            <a:ext cx="13500" cy="390000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9" name="Google Shape;229;g88a6522a20_1_1"/>
          <p:cNvGrpSpPr/>
          <p:nvPr/>
        </p:nvGrpSpPr>
        <p:grpSpPr>
          <a:xfrm>
            <a:off x="7816797" y="3619590"/>
            <a:ext cx="785248" cy="933134"/>
            <a:chOff x="7471390" y="4419600"/>
            <a:chExt cx="1348760" cy="1838325"/>
          </a:xfrm>
        </p:grpSpPr>
        <p:pic>
          <p:nvPicPr>
            <p:cNvPr id="230" name="Google Shape;230;g88a6522a20_1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g88a6522a20_1_1"/>
            <p:cNvSpPr/>
            <p:nvPr/>
          </p:nvSpPr>
          <p:spPr>
            <a:xfrm rot="-237126">
              <a:off x="7488313" y="5356208"/>
              <a:ext cx="1284053" cy="536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232" name="Google Shape;232;g88a6522a20_1_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5024" y="3259774"/>
            <a:ext cx="449353" cy="41475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88a6522a20_1_1"/>
          <p:cNvSpPr/>
          <p:nvPr/>
        </p:nvSpPr>
        <p:spPr>
          <a:xfrm>
            <a:off x="3363913" y="24324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8a6522a20_1_32"/>
          <p:cNvSpPr txBox="1"/>
          <p:nvPr>
            <p:ph type="title"/>
          </p:nvPr>
        </p:nvSpPr>
        <p:spPr>
          <a:xfrm>
            <a:off x="1326925" y="110402"/>
            <a:ext cx="7247400" cy="55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How do we know spring scales are accurate?</a:t>
            </a:r>
            <a:endParaRPr sz="1300"/>
          </a:p>
        </p:txBody>
      </p:sp>
      <p:pic>
        <p:nvPicPr>
          <p:cNvPr descr="http://www.beaconlearningcenter.com/WebLessons/MeasuringTools/METRIC_RULER2.gif" id="239" name="Google Shape;239;g88a6522a20_1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762934">
            <a:off x="6468604" y="1456842"/>
            <a:ext cx="1865841" cy="17235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g88a6522a20_1_32"/>
          <p:cNvGrpSpPr/>
          <p:nvPr/>
        </p:nvGrpSpPr>
        <p:grpSpPr>
          <a:xfrm>
            <a:off x="1484423" y="3924868"/>
            <a:ext cx="827905" cy="829636"/>
            <a:chOff x="7316428" y="4419600"/>
            <a:chExt cx="1738200" cy="1838325"/>
          </a:xfrm>
        </p:grpSpPr>
        <p:pic>
          <p:nvPicPr>
            <p:cNvPr id="241" name="Google Shape;241;g88a6522a20_1_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g88a6522a20_1_32"/>
            <p:cNvSpPr/>
            <p:nvPr/>
          </p:nvSpPr>
          <p:spPr>
            <a:xfrm rot="-236857">
              <a:off x="7333607" y="5359041"/>
              <a:ext cx="1703843" cy="55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243" name="Google Shape;243;g88a6522a20_1_32"/>
          <p:cNvGrpSpPr/>
          <p:nvPr/>
        </p:nvGrpSpPr>
        <p:grpSpPr>
          <a:xfrm>
            <a:off x="5595497" y="3665587"/>
            <a:ext cx="1045865" cy="1192521"/>
            <a:chOff x="7502110" y="4419600"/>
            <a:chExt cx="1318040" cy="1838325"/>
          </a:xfrm>
        </p:grpSpPr>
        <p:pic>
          <p:nvPicPr>
            <p:cNvPr id="244" name="Google Shape;244;g88a6522a20_1_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g88a6522a20_1_32"/>
            <p:cNvSpPr/>
            <p:nvPr/>
          </p:nvSpPr>
          <p:spPr>
            <a:xfrm rot="-237126">
              <a:off x="7517233" y="5497808"/>
              <a:ext cx="1284053" cy="48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246" name="Google Shape;246;g88a6522a20_1_32"/>
          <p:cNvGrpSpPr/>
          <p:nvPr/>
        </p:nvGrpSpPr>
        <p:grpSpPr>
          <a:xfrm>
            <a:off x="3389022" y="3872565"/>
            <a:ext cx="785248" cy="933134"/>
            <a:chOff x="7471390" y="4419600"/>
            <a:chExt cx="1348760" cy="1838325"/>
          </a:xfrm>
        </p:grpSpPr>
        <p:pic>
          <p:nvPicPr>
            <p:cNvPr id="247" name="Google Shape;247;g88a6522a20_1_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g88a6522a20_1_32"/>
            <p:cNvSpPr/>
            <p:nvPr/>
          </p:nvSpPr>
          <p:spPr>
            <a:xfrm rot="-237126">
              <a:off x="7488313" y="5356208"/>
              <a:ext cx="1284053" cy="536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49" name="Google Shape;249;g88a6522a20_1_32"/>
          <p:cNvSpPr/>
          <p:nvPr/>
        </p:nvSpPr>
        <p:spPr>
          <a:xfrm rot="-5400000">
            <a:off x="133875" y="1886500"/>
            <a:ext cx="2067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stretch (cm)</a:t>
            </a:r>
            <a:endParaRPr sz="600"/>
          </a:p>
        </p:txBody>
      </p:sp>
      <p:sp>
        <p:nvSpPr>
          <p:cNvPr id="250" name="Google Shape;250;g88a6522a20_1_32"/>
          <p:cNvSpPr/>
          <p:nvPr/>
        </p:nvSpPr>
        <p:spPr>
          <a:xfrm>
            <a:off x="3620399" y="3271938"/>
            <a:ext cx="19032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(kg)</a:t>
            </a:r>
            <a:endParaRPr sz="2400"/>
          </a:p>
        </p:txBody>
      </p:sp>
      <p:pic>
        <p:nvPicPr>
          <p:cNvPr id="251" name="Google Shape;251;g88a6522a20_1_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3000" y="589251"/>
            <a:ext cx="641610" cy="24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88a6522a20_1_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6922" y="1009650"/>
            <a:ext cx="5686500" cy="24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88a6522a20_1_32"/>
          <p:cNvSpPr/>
          <p:nvPr/>
        </p:nvSpPr>
        <p:spPr>
          <a:xfrm>
            <a:off x="2514600" y="274320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Google Shape;254;g88a6522a20_1_32"/>
          <p:cNvCxnSpPr/>
          <p:nvPr/>
        </p:nvCxnSpPr>
        <p:spPr>
          <a:xfrm rot="10800000">
            <a:off x="7893000" y="2100806"/>
            <a:ext cx="533400" cy="12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55" name="Google Shape;255;g88a6522a20_1_32"/>
          <p:cNvSpPr/>
          <p:nvPr/>
        </p:nvSpPr>
        <p:spPr>
          <a:xfrm>
            <a:off x="3237150" y="3821439"/>
            <a:ext cx="1106700" cy="1036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88a6522a20_1_32"/>
          <p:cNvSpPr/>
          <p:nvPr/>
        </p:nvSpPr>
        <p:spPr>
          <a:xfrm>
            <a:off x="1676400" y="304800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g88a6522a20_1_32"/>
          <p:cNvCxnSpPr/>
          <p:nvPr/>
        </p:nvCxnSpPr>
        <p:spPr>
          <a:xfrm flipH="1" rot="10800000">
            <a:off x="8208550" y="3003950"/>
            <a:ext cx="10500" cy="629400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58" name="Google Shape;258;g88a6522a20_1_32"/>
          <p:cNvGrpSpPr/>
          <p:nvPr/>
        </p:nvGrpSpPr>
        <p:grpSpPr>
          <a:xfrm rot="-1598128">
            <a:off x="7993012" y="3853730"/>
            <a:ext cx="785225" cy="933193"/>
            <a:chOff x="7471390" y="4419600"/>
            <a:chExt cx="1348760" cy="1838325"/>
          </a:xfrm>
        </p:grpSpPr>
        <p:pic>
          <p:nvPicPr>
            <p:cNvPr id="259" name="Google Shape;259;g88a6522a20_1_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g88a6522a20_1_32"/>
            <p:cNvSpPr/>
            <p:nvPr/>
          </p:nvSpPr>
          <p:spPr>
            <a:xfrm rot="-237126">
              <a:off x="7488313" y="5356208"/>
              <a:ext cx="1284053" cy="536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261" name="Google Shape;261;g88a6522a20_1_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0249" y="3610212"/>
            <a:ext cx="449353" cy="41475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88a6522a20_1_32"/>
          <p:cNvSpPr/>
          <p:nvPr/>
        </p:nvSpPr>
        <p:spPr>
          <a:xfrm>
            <a:off x="3363913" y="24324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63" name="Google Shape;263;g88a6522a20_1_32"/>
          <p:cNvSpPr/>
          <p:nvPr/>
        </p:nvSpPr>
        <p:spPr>
          <a:xfrm>
            <a:off x="1345013" y="3821452"/>
            <a:ext cx="1106700" cy="1036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4" name="Google Shape;264;g88a6522a20_1_32"/>
          <p:cNvGrpSpPr/>
          <p:nvPr/>
        </p:nvGrpSpPr>
        <p:grpSpPr>
          <a:xfrm rot="2655595">
            <a:off x="7304563" y="3827942"/>
            <a:ext cx="827863" cy="829660"/>
            <a:chOff x="7316428" y="4419600"/>
            <a:chExt cx="1738200" cy="1838325"/>
          </a:xfrm>
        </p:grpSpPr>
        <p:pic>
          <p:nvPicPr>
            <p:cNvPr id="265" name="Google Shape;265;g88a6522a20_1_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g88a6522a20_1_32"/>
            <p:cNvSpPr/>
            <p:nvPr/>
          </p:nvSpPr>
          <p:spPr>
            <a:xfrm rot="-236857">
              <a:off x="7333607" y="5359041"/>
              <a:ext cx="1703843" cy="55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67" name="Google Shape;267;g88a6522a20_1_32"/>
          <p:cNvSpPr/>
          <p:nvPr/>
        </p:nvSpPr>
        <p:spPr>
          <a:xfrm>
            <a:off x="4202113" y="22038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8a6522a20_1_65"/>
          <p:cNvSpPr txBox="1"/>
          <p:nvPr>
            <p:ph type="title"/>
          </p:nvPr>
        </p:nvSpPr>
        <p:spPr>
          <a:xfrm>
            <a:off x="1326925" y="110402"/>
            <a:ext cx="7247400" cy="55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How do we know spring scales are accurate?</a:t>
            </a:r>
            <a:endParaRPr sz="1300"/>
          </a:p>
        </p:txBody>
      </p:sp>
      <p:pic>
        <p:nvPicPr>
          <p:cNvPr descr="http://www.beaconlearningcenter.com/WebLessons/MeasuringTools/METRIC_RULER2.gif" id="273" name="Google Shape;273;g88a6522a20_1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762947">
            <a:off x="6519671" y="1442352"/>
            <a:ext cx="1736585" cy="1604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g88a6522a20_1_65"/>
          <p:cNvGrpSpPr/>
          <p:nvPr/>
        </p:nvGrpSpPr>
        <p:grpSpPr>
          <a:xfrm>
            <a:off x="1484423" y="3924868"/>
            <a:ext cx="827905" cy="829636"/>
            <a:chOff x="7316428" y="4419600"/>
            <a:chExt cx="1738200" cy="1838325"/>
          </a:xfrm>
        </p:grpSpPr>
        <p:pic>
          <p:nvPicPr>
            <p:cNvPr id="275" name="Google Shape;275;g88a6522a20_1_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g88a6522a20_1_65"/>
            <p:cNvSpPr/>
            <p:nvPr/>
          </p:nvSpPr>
          <p:spPr>
            <a:xfrm rot="-236857">
              <a:off x="7333607" y="5359041"/>
              <a:ext cx="1703843" cy="55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277" name="Google Shape;277;g88a6522a20_1_65"/>
          <p:cNvGrpSpPr/>
          <p:nvPr/>
        </p:nvGrpSpPr>
        <p:grpSpPr>
          <a:xfrm>
            <a:off x="5595497" y="3665587"/>
            <a:ext cx="1045865" cy="1192521"/>
            <a:chOff x="7502110" y="4419600"/>
            <a:chExt cx="1318040" cy="1838325"/>
          </a:xfrm>
        </p:grpSpPr>
        <p:pic>
          <p:nvPicPr>
            <p:cNvPr id="278" name="Google Shape;278;g88a6522a20_1_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g88a6522a20_1_65"/>
            <p:cNvSpPr/>
            <p:nvPr/>
          </p:nvSpPr>
          <p:spPr>
            <a:xfrm rot="-237126">
              <a:off x="7517233" y="5497808"/>
              <a:ext cx="1284053" cy="48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280" name="Google Shape;280;g88a6522a20_1_65"/>
          <p:cNvGrpSpPr/>
          <p:nvPr/>
        </p:nvGrpSpPr>
        <p:grpSpPr>
          <a:xfrm>
            <a:off x="3389022" y="3872565"/>
            <a:ext cx="785248" cy="933134"/>
            <a:chOff x="7471390" y="4419600"/>
            <a:chExt cx="1348760" cy="1838325"/>
          </a:xfrm>
        </p:grpSpPr>
        <p:pic>
          <p:nvPicPr>
            <p:cNvPr id="281" name="Google Shape;281;g88a6522a20_1_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g88a6522a20_1_65"/>
            <p:cNvSpPr/>
            <p:nvPr/>
          </p:nvSpPr>
          <p:spPr>
            <a:xfrm rot="-237126">
              <a:off x="7488313" y="5356208"/>
              <a:ext cx="1284053" cy="536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283" name="Google Shape;283;g88a6522a20_1_65"/>
          <p:cNvSpPr/>
          <p:nvPr/>
        </p:nvSpPr>
        <p:spPr>
          <a:xfrm rot="-5400000">
            <a:off x="133875" y="1886500"/>
            <a:ext cx="2067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stretch (cm)</a:t>
            </a:r>
            <a:endParaRPr sz="600"/>
          </a:p>
        </p:txBody>
      </p:sp>
      <p:sp>
        <p:nvSpPr>
          <p:cNvPr id="284" name="Google Shape;284;g88a6522a20_1_65"/>
          <p:cNvSpPr/>
          <p:nvPr/>
        </p:nvSpPr>
        <p:spPr>
          <a:xfrm>
            <a:off x="3620399" y="3271938"/>
            <a:ext cx="19032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(kg)</a:t>
            </a:r>
            <a:endParaRPr sz="2400"/>
          </a:p>
        </p:txBody>
      </p:sp>
      <p:pic>
        <p:nvPicPr>
          <p:cNvPr id="285" name="Google Shape;285;g88a6522a20_1_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3000" y="589251"/>
            <a:ext cx="641610" cy="24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88a6522a20_1_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6922" y="1009650"/>
            <a:ext cx="5686500" cy="24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88a6522a20_1_65"/>
          <p:cNvSpPr/>
          <p:nvPr/>
        </p:nvSpPr>
        <p:spPr>
          <a:xfrm>
            <a:off x="2514600" y="274320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g88a6522a20_1_65"/>
          <p:cNvCxnSpPr/>
          <p:nvPr/>
        </p:nvCxnSpPr>
        <p:spPr>
          <a:xfrm rot="10800000">
            <a:off x="7893000" y="2253206"/>
            <a:ext cx="533400" cy="12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9" name="Google Shape;289;g88a6522a20_1_65"/>
          <p:cNvSpPr/>
          <p:nvPr/>
        </p:nvSpPr>
        <p:spPr>
          <a:xfrm>
            <a:off x="1676400" y="3048000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g88a6522a20_1_65"/>
          <p:cNvCxnSpPr/>
          <p:nvPr/>
        </p:nvCxnSpPr>
        <p:spPr>
          <a:xfrm rot="10800000">
            <a:off x="8207050" y="3003950"/>
            <a:ext cx="13500" cy="823200"/>
          </a:xfrm>
          <a:prstGeom prst="straightConnector1">
            <a:avLst/>
          </a:prstGeom>
          <a:noFill/>
          <a:ln cap="flat" cmpd="sng" w="76200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g88a6522a20_1_65"/>
          <p:cNvSpPr/>
          <p:nvPr/>
        </p:nvSpPr>
        <p:spPr>
          <a:xfrm>
            <a:off x="3363913" y="24324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292" name="Google Shape;292;g88a6522a20_1_65"/>
          <p:cNvSpPr/>
          <p:nvPr/>
        </p:nvSpPr>
        <p:spPr>
          <a:xfrm>
            <a:off x="4202113" y="22038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88a6522a20_1_65"/>
          <p:cNvSpPr/>
          <p:nvPr/>
        </p:nvSpPr>
        <p:spPr>
          <a:xfrm>
            <a:off x="5393650" y="3602738"/>
            <a:ext cx="1376100" cy="14037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" name="Google Shape;294;g88a6522a20_1_65"/>
          <p:cNvGrpSpPr/>
          <p:nvPr/>
        </p:nvGrpSpPr>
        <p:grpSpPr>
          <a:xfrm>
            <a:off x="7768422" y="4101427"/>
            <a:ext cx="928295" cy="1063471"/>
            <a:chOff x="7502110" y="4419600"/>
            <a:chExt cx="1318040" cy="1838325"/>
          </a:xfrm>
        </p:grpSpPr>
        <p:pic>
          <p:nvPicPr>
            <p:cNvPr id="295" name="Google Shape;295;g88a6522a20_1_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3800" y="4419600"/>
              <a:ext cx="127635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g88a6522a20_1_65"/>
            <p:cNvSpPr/>
            <p:nvPr/>
          </p:nvSpPr>
          <p:spPr>
            <a:xfrm rot="-237126">
              <a:off x="7517233" y="5497808"/>
              <a:ext cx="1284053" cy="484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 kg</a:t>
              </a: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297" name="Google Shape;297;g88a6522a20_1_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5024" y="3821999"/>
            <a:ext cx="449353" cy="41475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88a6522a20_1_65"/>
          <p:cNvSpPr/>
          <p:nvPr/>
        </p:nvSpPr>
        <p:spPr>
          <a:xfrm>
            <a:off x="5040313" y="1899047"/>
            <a:ext cx="152400" cy="11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SB 2019">
  <a:themeElements>
    <a:clrScheme name="ISB 2019 Colors">
      <a:dk1>
        <a:srgbClr val="000000"/>
      </a:dk1>
      <a:lt1>
        <a:srgbClr val="FFFFFF"/>
      </a:lt1>
      <a:dk2>
        <a:srgbClr val="500895"/>
      </a:dk2>
      <a:lt2>
        <a:srgbClr val="77787B"/>
      </a:lt2>
      <a:accent1>
        <a:srgbClr val="002664"/>
      </a:accent1>
      <a:accent2>
        <a:srgbClr val="006EFF"/>
      </a:accent2>
      <a:accent3>
        <a:srgbClr val="23EDEC"/>
      </a:accent3>
      <a:accent4>
        <a:srgbClr val="FF5F00"/>
      </a:accent4>
      <a:accent5>
        <a:srgbClr val="82003C"/>
      </a:accent5>
      <a:accent6>
        <a:srgbClr val="959595"/>
      </a:accent6>
      <a:hlink>
        <a:srgbClr val="006EFF"/>
      </a:hlink>
      <a:folHlink>
        <a:srgbClr val="0026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2011-08-01T20:54:22Z</dcterms:created>
  <dc:creator>Information Systems</dc:creator>
</cp:coreProperties>
</file>