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fLfMO7/pYvy2o7k/l6EaanU/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">
  <p:cSld name="Main 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701999" y="2089799"/>
            <a:ext cx="78354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Arial"/>
              <a:buNone/>
              <a:defRPr sz="47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0" type="dt"/>
          </p:nvPr>
        </p:nvSpPr>
        <p:spPr>
          <a:xfrm>
            <a:off x="712800" y="44147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https://lh4.googleusercontent.com/G4i79rUXYwUgvpuNg6RS9IJS83VWWdyJ5JCuhy7988Rz86oj2_WgC0rqlO6RYLmYvHg_KC71Gw6_nefGq2neMFaHhRHVSOuVWNZK8OmkfNfiGs8NkVISjORF4d5OyUiSEC2B2ckdEy8" id="18" name="Google Shape;18;p25"/>
          <p:cNvPicPr preferRelativeResize="0"/>
          <p:nvPr/>
        </p:nvPicPr>
        <p:blipFill rotWithShape="1">
          <a:blip r:embed="rId2">
            <a:alphaModFix/>
          </a:blip>
          <a:srcRect b="36964" l="10961" r="10961" t="37377"/>
          <a:stretch/>
        </p:blipFill>
        <p:spPr>
          <a:xfrm>
            <a:off x="701999" y="463322"/>
            <a:ext cx="2836714" cy="72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 Text 1">
  <p:cSld name="Title + 2 Column Text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126126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26"/>
          <p:cNvSpPr/>
          <p:nvPr/>
        </p:nvSpPr>
        <p:spPr>
          <a:xfrm>
            <a:off x="0" y="0"/>
            <a:ext cx="77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060" y="4625432"/>
            <a:ext cx="428461" cy="305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6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126126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1252800" y="387244"/>
            <a:ext cx="728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intranet.systemsbiology.net/Plone/administration/communications/faviconsymbol.png" id="29" name="Google Shape;2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97" y="4520685"/>
            <a:ext cx="574343" cy="57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Main Title">
  <p:cSld name="3_Main Title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ntranet.systemsbiology.net/Plone/administration/communications/1ISB_Logo_Primary_RGB.png" id="31" name="Google Shape;31;p28"/>
          <p:cNvPicPr preferRelativeResize="0"/>
          <p:nvPr/>
        </p:nvPicPr>
        <p:blipFill rotWithShape="1">
          <a:blip r:embed="rId2">
            <a:alphaModFix/>
          </a:blip>
          <a:srcRect b="13234" l="6283" r="53289" t="14202"/>
          <a:stretch/>
        </p:blipFill>
        <p:spPr>
          <a:xfrm>
            <a:off x="144809" y="4588247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2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/>
          </a:blip>
          <a:srcRect b="0" l="14" r="1652" t="25999"/>
          <a:stretch/>
        </p:blipFill>
        <p:spPr>
          <a:xfrm>
            <a:off x="0" y="904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9"/>
          <p:cNvSpPr/>
          <p:nvPr/>
        </p:nvSpPr>
        <p:spPr>
          <a:xfrm>
            <a:off x="9524" y="0"/>
            <a:ext cx="9134400" cy="5143500"/>
          </a:xfrm>
          <a:prstGeom prst="rect">
            <a:avLst/>
          </a:prstGeom>
          <a:solidFill>
            <a:schemeClr val="accent3">
              <a:alpha val="4941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>
            <p:ph type="ctrTitle"/>
          </p:nvPr>
        </p:nvSpPr>
        <p:spPr>
          <a:xfrm>
            <a:off x="1267199" y="1748972"/>
            <a:ext cx="4737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b="1" sz="4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subTitle"/>
          </p:nvPr>
        </p:nvSpPr>
        <p:spPr>
          <a:xfrm>
            <a:off x="1256399" y="949772"/>
            <a:ext cx="4737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29"/>
          <p:cNvCxnSpPr/>
          <p:nvPr/>
        </p:nvCxnSpPr>
        <p:spPr>
          <a:xfrm>
            <a:off x="780607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647" y="949772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350" y="4408216"/>
            <a:ext cx="1004961" cy="77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Main Title">
  <p:cSld name="1_Main Title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G4i79rUXYwUgvpuNg6RS9IJS83VWWdyJ5JCuhy7988Rz86oj2_WgC0rqlO6RYLmYvHg_KC71Gw6_nefGq2neMFaHhRHVSOuVWNZK8OmkfNfiGs8NkVISjORF4d5OyUiSEC2B2ckdEy8" id="42" name="Google Shape;42;p30"/>
          <p:cNvPicPr preferRelativeResize="0"/>
          <p:nvPr/>
        </p:nvPicPr>
        <p:blipFill rotWithShape="1">
          <a:blip r:embed="rId2">
            <a:alphaModFix/>
          </a:blip>
          <a:srcRect b="36964" l="10961" r="33667" t="37377"/>
          <a:stretch/>
        </p:blipFill>
        <p:spPr>
          <a:xfrm>
            <a:off x="151404" y="4600637"/>
            <a:ext cx="1001996" cy="35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Main Title">
  <p:cSld name="2_Main Title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060" y="4625432"/>
            <a:ext cx="428461" cy="30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2 Column Text 1">
  <p:cSld name="1_Title + 2 Column Text 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126126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algn="l">
              <a:lnSpc>
                <a:spcPct val="126126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Char char="–"/>
              <a:defRPr sz="17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https://intranet.systemsbiology.net/Plone/administration/communications/1ISB_Logo_Primary_RGB.png" id="50" name="Google Shape;50;p32"/>
          <p:cNvPicPr preferRelativeResize="0"/>
          <p:nvPr/>
        </p:nvPicPr>
        <p:blipFill rotWithShape="1">
          <a:blip r:embed="rId2">
            <a:alphaModFix/>
          </a:blip>
          <a:srcRect b="13234" l="6283" r="53289" t="14202"/>
          <a:stretch/>
        </p:blipFill>
        <p:spPr>
          <a:xfrm>
            <a:off x="144809" y="4588247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Relationship Id="rId5" Type="http://schemas.openxmlformats.org/officeDocument/2006/relationships/image" Target="../media/image25.png"/><Relationship Id="rId6" Type="http://schemas.openxmlformats.org/officeDocument/2006/relationships/image" Target="../media/image24.jpg"/><Relationship Id="rId7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30.jpg"/><Relationship Id="rId5" Type="http://schemas.openxmlformats.org/officeDocument/2006/relationships/image" Target="../media/image33.jpg"/><Relationship Id="rId6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virtual.itg.uiuc.edu/training/AFM_tutorial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36.jpg"/><Relationship Id="rId5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jpg"/><Relationship Id="rId4" Type="http://schemas.openxmlformats.org/officeDocument/2006/relationships/image" Target="../media/image48.jpg"/><Relationship Id="rId5" Type="http://schemas.openxmlformats.org/officeDocument/2006/relationships/image" Target="../media/image4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Relationship Id="rId4" Type="http://schemas.openxmlformats.org/officeDocument/2006/relationships/image" Target="../media/image46.png"/><Relationship Id="rId5" Type="http://schemas.openxmlformats.org/officeDocument/2006/relationships/image" Target="../media/image59.png"/><Relationship Id="rId6" Type="http://schemas.openxmlformats.org/officeDocument/2006/relationships/image" Target="../media/image5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1.png"/><Relationship Id="rId7" Type="http://schemas.openxmlformats.org/officeDocument/2006/relationships/image" Target="../media/image54.png"/><Relationship Id="rId8" Type="http://schemas.openxmlformats.org/officeDocument/2006/relationships/image" Target="../media/image5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60.png"/><Relationship Id="rId6" Type="http://schemas.openxmlformats.org/officeDocument/2006/relationships/image" Target="../media/image58.png"/><Relationship Id="rId7" Type="http://schemas.openxmlformats.org/officeDocument/2006/relationships/image" Target="../media/image62.png"/><Relationship Id="rId8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1755469" y="1539938"/>
            <a:ext cx="6000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Inferences from Proxy Variables (Mock AFM)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326969" y="2856769"/>
            <a:ext cx="4800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3 - Observing Beyond our Senses: Inquiry Drives Technology</a:t>
            </a:r>
            <a:endParaRPr b="0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63303">
            <a:off x="7030387" y="3637119"/>
            <a:ext cx="1189956" cy="92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hinyshiny.tv/JF_Strappleberry_3D_pack.jpg" id="153" name="Google Shape;1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638" y="3703187"/>
            <a:ext cx="1111197" cy="71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3831" y="3470895"/>
            <a:ext cx="489235" cy="1393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raphics8.nytimes.com/images/2008/04/24/technology/personaltech/24drive.600.jpg" id="155" name="Google Shape;15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76402">
            <a:off x="2843193" y="3717148"/>
            <a:ext cx="1527389" cy="849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rollinondubs.com/wp-content/uploads/2007/09/9voltBattery.jpg" id="156" name="Google Shape;15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249709">
            <a:off x="4385831" y="3625222"/>
            <a:ext cx="1042716" cy="107864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1772738" y="1972959"/>
            <a:ext cx="49149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Given more information about the possibilities, can you make a better inference about </a:t>
            </a:r>
            <a:r>
              <a:rPr b="0" i="1" lang="en-US" sz="21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the object is?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772738" y="1008928"/>
            <a:ext cx="45720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Trade drawings and make an inference about </a:t>
            </a:r>
            <a:r>
              <a:rPr b="0" i="1" lang="en-US" sz="21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the object is.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1406906" y="166078"/>
            <a:ext cx="60579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make observations?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pipersimmons.net/pictures/siberianlife/sidewalk.jpg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644" y="1148663"/>
            <a:ext cx="2952750" cy="3994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joshuarodgers.com/graphics/sidewalks/sidewalk0.jpg" id="167" name="Google Shape;167;p11"/>
          <p:cNvPicPr preferRelativeResize="0"/>
          <p:nvPr/>
        </p:nvPicPr>
        <p:blipFill rotWithShape="1">
          <a:blip r:embed="rId4">
            <a:alphaModFix/>
          </a:blip>
          <a:srcRect b="18018" l="0" r="0" t="0"/>
          <a:stretch/>
        </p:blipFill>
        <p:spPr>
          <a:xfrm>
            <a:off x="4368394" y="914400"/>
            <a:ext cx="3918356" cy="4216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1040081" y="179138"/>
            <a:ext cx="7246500" cy="96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could you infer the shape of the sidewalk ahead without visual observations?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charityadvantage.com/leap/images/Blind_Traveler.jpg"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969" y="0"/>
            <a:ext cx="6860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1592119" y="3604594"/>
            <a:ext cx="3486300" cy="1482000"/>
          </a:xfrm>
          <a:prstGeom prst="wedgeRoundRectCallout">
            <a:avLst>
              <a:gd fmla="val -29253" name="adj1"/>
              <a:gd fmla="val -123661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1E1E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can infer that there is a curb in front of me!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4621069" y="57150"/>
            <a:ext cx="3714900" cy="1028700"/>
          </a:xfrm>
          <a:prstGeom prst="wedgeRoundRectCallout">
            <a:avLst>
              <a:gd fmla="val -68659" name="adj1"/>
              <a:gd fmla="val -35539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1E1E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my cane to probe the ground…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farm1.static.flickr.com/84/214700607_f61ec4977e.jpg?v=0" id="184" name="Google Shape;184;p13"/>
          <p:cNvPicPr preferRelativeResize="0"/>
          <p:nvPr/>
        </p:nvPicPr>
        <p:blipFill rotWithShape="1">
          <a:blip r:embed="rId3">
            <a:alphaModFix/>
          </a:blip>
          <a:srcRect b="13740" l="0" r="0" t="0"/>
          <a:stretch/>
        </p:blipFill>
        <p:spPr>
          <a:xfrm>
            <a:off x="1667681" y="3232725"/>
            <a:ext cx="3014400" cy="1831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judithrobichaud.com/uploaded_images/truncated_domes-790645.jpg" id="185" name="Google Shape;185;p13"/>
          <p:cNvPicPr preferRelativeResize="0"/>
          <p:nvPr/>
        </p:nvPicPr>
        <p:blipFill rotWithShape="1">
          <a:blip r:embed="rId4">
            <a:alphaModFix/>
          </a:blip>
          <a:srcRect b="7840" l="0" r="9354" t="9623"/>
          <a:stretch/>
        </p:blipFill>
        <p:spPr>
          <a:xfrm>
            <a:off x="5192606" y="1155347"/>
            <a:ext cx="3014400" cy="188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udart.org/blog/images/2006/sidewalk-blind-bumps-full.jpg" id="186" name="Google Shape;186;p13"/>
          <p:cNvPicPr preferRelativeResize="0"/>
          <p:nvPr/>
        </p:nvPicPr>
        <p:blipFill rotWithShape="1">
          <a:blip r:embed="rId5">
            <a:alphaModFix/>
          </a:blip>
          <a:srcRect b="9214" l="0" r="21277" t="19018"/>
          <a:stretch/>
        </p:blipFill>
        <p:spPr>
          <a:xfrm>
            <a:off x="5192606" y="3205219"/>
            <a:ext cx="3014400" cy="1886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rm4.static.flickr.com/3333/3626975113_bcd2e47854.jpg" id="187" name="Google Shape;187;p13"/>
          <p:cNvPicPr preferRelativeResize="0"/>
          <p:nvPr/>
        </p:nvPicPr>
        <p:blipFill rotWithShape="1">
          <a:blip r:embed="rId6">
            <a:alphaModFix/>
          </a:blip>
          <a:srcRect b="0" l="0" r="0" t="10136"/>
          <a:stretch/>
        </p:blipFill>
        <p:spPr>
          <a:xfrm>
            <a:off x="1667681" y="1169100"/>
            <a:ext cx="3014400" cy="188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/>
        </p:nvSpPr>
        <p:spPr>
          <a:xfrm>
            <a:off x="1342575" y="99225"/>
            <a:ext cx="7258200" cy="89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these surfaces support inferences from non-visual observations?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5" name="Google Shape;195;p14"/>
          <p:cNvGrpSpPr/>
          <p:nvPr/>
        </p:nvGrpSpPr>
        <p:grpSpPr>
          <a:xfrm>
            <a:off x="1590991" y="3408619"/>
            <a:ext cx="1915652" cy="971550"/>
            <a:chOff x="265604" y="3048000"/>
            <a:chExt cx="2553862" cy="1295400"/>
          </a:xfrm>
        </p:grpSpPr>
        <p:cxnSp>
          <p:nvCxnSpPr>
            <p:cNvPr id="196" name="Google Shape;196;p14"/>
            <p:cNvCxnSpPr/>
            <p:nvPr/>
          </p:nvCxnSpPr>
          <p:spPr>
            <a:xfrm flipH="1" rot="10800000">
              <a:off x="265604" y="3048000"/>
              <a:ext cx="954000" cy="1295400"/>
            </a:xfrm>
            <a:prstGeom prst="straightConnector1">
              <a:avLst/>
            </a:prstGeom>
            <a:noFill/>
            <a:ln cap="flat" cmpd="sng" w="9525">
              <a:solidFill>
                <a:srgbClr val="B6DCD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14"/>
            <p:cNvCxnSpPr/>
            <p:nvPr/>
          </p:nvCxnSpPr>
          <p:spPr>
            <a:xfrm flipH="1" rot="10800000">
              <a:off x="592566" y="3810000"/>
              <a:ext cx="2226900" cy="533400"/>
            </a:xfrm>
            <a:prstGeom prst="straightConnector1">
              <a:avLst/>
            </a:prstGeom>
            <a:noFill/>
            <a:ln cap="flat" cmpd="sng" w="9525">
              <a:solidFill>
                <a:srgbClr val="B6DCD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8" name="Google Shape;198;p14"/>
          <p:cNvSpPr txBox="1"/>
          <p:nvPr/>
        </p:nvSpPr>
        <p:spPr>
          <a:xfrm>
            <a:off x="1110469" y="179138"/>
            <a:ext cx="709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science, we often need to see things that are very small.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g%20alone"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553" y="4265869"/>
            <a:ext cx="429815" cy="40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5574600" y="3095475"/>
            <a:ext cx="297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...so we need to find </a:t>
            </a:r>
            <a:r>
              <a:rPr b="1" i="1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characteristics that allow us to “see” things and make inferences.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4"/>
          <p:cNvGrpSpPr/>
          <p:nvPr/>
        </p:nvGrpSpPr>
        <p:grpSpPr>
          <a:xfrm rot="-420082">
            <a:off x="772955" y="1071820"/>
            <a:ext cx="4707626" cy="4081643"/>
            <a:chOff x="-902081" y="12502"/>
            <a:chExt cx="4904507" cy="4883964"/>
          </a:xfrm>
        </p:grpSpPr>
        <p:pic>
          <p:nvPicPr>
            <p:cNvPr descr="603px-Magnifying_glass_01" id="202" name="Google Shape;20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840000">
              <a:off x="-435748" y="483545"/>
              <a:ext cx="3971840" cy="3941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ug%20alone" id="203" name="Google Shape;203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12812" y="2514600"/>
              <a:ext cx="1858988" cy="1731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4"/>
          <p:cNvSpPr txBox="1"/>
          <p:nvPr/>
        </p:nvSpPr>
        <p:spPr>
          <a:xfrm>
            <a:off x="5548706" y="1781025"/>
            <a:ext cx="2971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But microscopes and 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magnifiers only help so much…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4450" y="559631"/>
            <a:ext cx="3657600" cy="27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0000">
            <a:off x="2645156" y="3323072"/>
            <a:ext cx="4343399" cy="108465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 rot="-420045">
            <a:off x="1394998" y="4026681"/>
            <a:ext cx="6914047" cy="548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how can I infer how the atoms arranged?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1356900" y="38138"/>
            <a:ext cx="7200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about smaller scale probing?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4214400" y="4667288"/>
            <a:ext cx="4057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(like the carbon in my pencil)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3346575" y="919763"/>
            <a:ext cx="3221400" cy="1758600"/>
          </a:xfrm>
          <a:prstGeom prst="rightArrowCallout">
            <a:avLst>
              <a:gd fmla="val 15469" name="adj1"/>
              <a:gd fmla="val 7268" name="adj2"/>
              <a:gd fmla="val 19198" name="adj3"/>
              <a:gd fmla="val 9318" name="adj4"/>
            </a:avLst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1059375" y="919763"/>
            <a:ext cx="2287200" cy="1741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i="0" lang="en-US" sz="21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carbon are way too small for any microscope to help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 see...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graphics8.nytimes.com/images/2008/02/22/science/21atom.600.jpg" id="224" name="Google Shape;2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463" y="1143000"/>
            <a:ext cx="7340204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1291463" y="0"/>
            <a:ext cx="728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 smaller “</a:t>
            </a:r>
            <a:r>
              <a:rPr b="0" i="0" lang="en-US" sz="2700" u="none" cap="none" strike="noStrike">
                <a:solidFill>
                  <a:srgbClr val="B3B302"/>
                </a:solidFill>
                <a:latin typeface="Arial"/>
                <a:ea typeface="Arial"/>
                <a:cs typeface="Arial"/>
                <a:sym typeface="Arial"/>
              </a:rPr>
              <a:t>cane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to probe the “</a:t>
            </a:r>
            <a:r>
              <a:rPr b="0" i="0" lang="en-US" sz="27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streets and sidewalks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the atomic scale…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920981" y="114300"/>
            <a:ext cx="35433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Atoms repel each other…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ano.tm.agilent.com/blog/wp-content/uploads/2007/06/how-an-atomic-force-microscope-works.bmp" id="233" name="Google Shape;2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3500" y="7538"/>
            <a:ext cx="3287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nnovations-report.com/bilder_neu/32458_atomic_force_microscope.jpg" id="234" name="Google Shape;234;p17"/>
          <p:cNvPicPr preferRelativeResize="0"/>
          <p:nvPr/>
        </p:nvPicPr>
        <p:blipFill rotWithShape="1">
          <a:blip r:embed="rId5">
            <a:alphaModFix/>
          </a:blip>
          <a:srcRect b="0" l="0" r="0" t="4196"/>
          <a:stretch/>
        </p:blipFill>
        <p:spPr>
          <a:xfrm>
            <a:off x="1558688" y="1529456"/>
            <a:ext cx="2714325" cy="3480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7"/>
          <p:cNvCxnSpPr/>
          <p:nvPr/>
        </p:nvCxnSpPr>
        <p:spPr>
          <a:xfrm>
            <a:off x="4979831" y="7538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17"/>
          <p:cNvSpPr/>
          <p:nvPr/>
        </p:nvSpPr>
        <p:spPr>
          <a:xfrm>
            <a:off x="7163484" y="3804440"/>
            <a:ext cx="963215" cy="317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push </a:t>
            </a:r>
          </a:p>
        </p:txBody>
      </p:sp>
      <p:cxnSp>
        <p:nvCxnSpPr>
          <p:cNvPr id="237" name="Google Shape;237;p17"/>
          <p:cNvCxnSpPr/>
          <p:nvPr/>
        </p:nvCxnSpPr>
        <p:spPr>
          <a:xfrm rot="10800000">
            <a:off x="6380034" y="3811434"/>
            <a:ext cx="40500" cy="400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38" name="Google Shape;238;p17"/>
          <p:cNvSpPr txBox="1"/>
          <p:nvPr/>
        </p:nvSpPr>
        <p:spPr>
          <a:xfrm>
            <a:off x="979800" y="465338"/>
            <a:ext cx="3899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…so a fine tip will push back when you press it against others atoms.</a:t>
            </a:r>
            <a:endParaRPr b="0" i="0" sz="13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4979831" y="7538"/>
            <a:ext cx="4164000" cy="5143500"/>
          </a:xfrm>
          <a:prstGeom prst="rect">
            <a:avLst/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1620038" y="28013"/>
            <a:ext cx="6629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AFM to deduce structure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659" y="1203234"/>
            <a:ext cx="2143125" cy="2150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1891538" y="3456413"/>
            <a:ext cx="1657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AFM image</a:t>
            </a:r>
            <a:endParaRPr b="0" i="0" sz="11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8"/>
          <p:cNvGrpSpPr/>
          <p:nvPr/>
        </p:nvGrpSpPr>
        <p:grpSpPr>
          <a:xfrm>
            <a:off x="6144966" y="1151335"/>
            <a:ext cx="2400404" cy="3952397"/>
            <a:chOff x="8193288" y="1535113"/>
            <a:chExt cx="3200537" cy="5269862"/>
          </a:xfrm>
        </p:grpSpPr>
        <p:pic>
          <p:nvPicPr>
            <p:cNvPr descr="http://www.rpi.edu/dept/phys/ScIT/FutureTechnologies/nano/images/graphite.JPG" id="250" name="Google Shape;25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38">
              <a:off x="8193435" y="1535263"/>
              <a:ext cx="3048000" cy="30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8"/>
            <p:cNvSpPr txBox="1"/>
            <p:nvPr/>
          </p:nvSpPr>
          <p:spPr>
            <a:xfrm>
              <a:off x="8422025" y="4730050"/>
              <a:ext cx="2971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436E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Deduced Structure:</a:t>
              </a:r>
              <a:endPara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8383875" y="5095275"/>
              <a:ext cx="26670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Hexagonal arrangement of carbon atoms!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3" name="Google Shape;2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219" y="885263"/>
            <a:ext cx="1077469" cy="805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8"/>
          <p:cNvSpPr txBox="1"/>
          <p:nvPr/>
        </p:nvSpPr>
        <p:spPr>
          <a:xfrm>
            <a:off x="981769" y="1691119"/>
            <a:ext cx="1029900" cy="38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Graphite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18"/>
          <p:cNvGrpSpPr/>
          <p:nvPr/>
        </p:nvGrpSpPr>
        <p:grpSpPr>
          <a:xfrm>
            <a:off x="4049475" y="1203225"/>
            <a:ext cx="1719052" cy="2824688"/>
            <a:chOff x="5399300" y="1604300"/>
            <a:chExt cx="2292069" cy="3766250"/>
          </a:xfrm>
        </p:grpSpPr>
        <p:sp>
          <p:nvSpPr>
            <p:cNvPr id="256" name="Google Shape;256;p18"/>
            <p:cNvSpPr txBox="1"/>
            <p:nvPr/>
          </p:nvSpPr>
          <p:spPr>
            <a:xfrm>
              <a:off x="5399300" y="4608550"/>
              <a:ext cx="22098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computer processing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557775" y="1604300"/>
              <a:ext cx="2133594" cy="1074492"/>
            </a:xfrm>
            <a:custGeom>
              <a:rect b="b" l="l" r="r" t="t"/>
              <a:pathLst>
                <a:path extrusionOk="0" h="21600" w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extrusionOk="0" h="21600" w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extrusionOk="0" h="21600" w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omic Sans MS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inference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8" name="Google Shape;25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8719" y="2879047"/>
              <a:ext cx="1729526" cy="1709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rpi.edu/dept/phys/ScIT/FutureTechnologies/nano/images/graphite.JPG" id="259" name="Google Shape;259;p18"/>
            <p:cNvPicPr preferRelativeResize="0"/>
            <p:nvPr/>
          </p:nvPicPr>
          <p:blipFill rotWithShape="1">
            <a:blip r:embed="rId4">
              <a:alphaModFix amt="61000"/>
            </a:blip>
            <a:srcRect b="0" l="0" r="0" t="0"/>
            <a:stretch/>
          </p:blipFill>
          <p:spPr>
            <a:xfrm rot="-586">
              <a:off x="5623550" y="2879053"/>
              <a:ext cx="1759800" cy="1709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0" name="Google Shape;260;p18"/>
          <p:cNvCxnSpPr>
            <a:stCxn id="254" idx="2"/>
          </p:cNvCxnSpPr>
          <p:nvPr/>
        </p:nvCxnSpPr>
        <p:spPr>
          <a:xfrm>
            <a:off x="1496719" y="2080219"/>
            <a:ext cx="332100" cy="399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4314375" y="-57150"/>
            <a:ext cx="4286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at gold’s surface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ld1" id="268" name="Google Shape;2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725" y="57150"/>
            <a:ext cx="2490787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9"/>
          <p:cNvCxnSpPr/>
          <p:nvPr/>
        </p:nvCxnSpPr>
        <p:spPr>
          <a:xfrm>
            <a:off x="1571175" y="2571750"/>
            <a:ext cx="6858000" cy="0"/>
          </a:xfrm>
          <a:prstGeom prst="straightConnector1">
            <a:avLst/>
          </a:prstGeom>
          <a:noFill/>
          <a:ln cap="flat" cmpd="dbl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01-gold-bar" id="270" name="Google Shape;2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738" y="524325"/>
            <a:ext cx="1885950" cy="118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9"/>
          <p:cNvGrpSpPr/>
          <p:nvPr/>
        </p:nvGrpSpPr>
        <p:grpSpPr>
          <a:xfrm>
            <a:off x="1456875" y="2628900"/>
            <a:ext cx="7315200" cy="2514600"/>
            <a:chOff x="1942500" y="3505200"/>
            <a:chExt cx="9753600" cy="3352800"/>
          </a:xfrm>
        </p:grpSpPr>
        <p:pic>
          <p:nvPicPr>
            <p:cNvPr descr="gold2" id="272" name="Google Shape;27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42500" y="3505200"/>
              <a:ext cx="3321050" cy="335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9"/>
            <p:cNvSpPr txBox="1"/>
            <p:nvPr/>
          </p:nvSpPr>
          <p:spPr>
            <a:xfrm>
              <a:off x="6209700" y="5332412"/>
              <a:ext cx="5486400" cy="13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 resolution scan of gold surface hexagonal atomic structure.  Scan size: 5 nm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6209700" y="3657600"/>
              <a:ext cx="4724400" cy="13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 resolution scan of gold surface with strips (inset).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Scan size: (inset) 20 nm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466500" y="3505200"/>
              <a:ext cx="2438400" cy="1600200"/>
            </a:xfrm>
            <a:prstGeom prst="rightArrowCallout">
              <a:avLst>
                <a:gd fmla="val 25000" name="adj1"/>
                <a:gd fmla="val 5786" name="adj2"/>
                <a:gd fmla="val 15792" name="adj3"/>
                <a:gd fmla="val 64977" name="adj4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1373532" y="1028700"/>
            <a:ext cx="2461022" cy="628650"/>
            <a:chOff x="41475" y="1371600"/>
            <a:chExt cx="3281363" cy="838200"/>
          </a:xfrm>
        </p:grpSpPr>
        <p:cxnSp>
          <p:nvCxnSpPr>
            <p:cNvPr id="277" name="Google Shape;277;p19"/>
            <p:cNvCxnSpPr/>
            <p:nvPr/>
          </p:nvCxnSpPr>
          <p:spPr>
            <a:xfrm>
              <a:off x="46238" y="1371600"/>
              <a:ext cx="3276600" cy="685800"/>
            </a:xfrm>
            <a:prstGeom prst="straightConnector1">
              <a:avLst/>
            </a:prstGeom>
            <a:noFill/>
            <a:ln cap="flat" cmpd="sng" w="254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8" name="Google Shape;278;p19"/>
            <p:cNvCxnSpPr/>
            <p:nvPr/>
          </p:nvCxnSpPr>
          <p:spPr>
            <a:xfrm>
              <a:off x="41475" y="1524000"/>
              <a:ext cx="3276600" cy="685800"/>
            </a:xfrm>
            <a:prstGeom prst="straightConnector1">
              <a:avLst/>
            </a:prstGeom>
            <a:noFill/>
            <a:ln cap="flat" cmpd="sng" w="254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9" name="Google Shape;279;p19"/>
          <p:cNvSpPr txBox="1"/>
          <p:nvPr/>
        </p:nvSpPr>
        <p:spPr>
          <a:xfrm>
            <a:off x="4314375" y="656034"/>
            <a:ext cx="2628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Each “step” is a layer of gold atoms</a:t>
            </a:r>
            <a:endParaRPr b="0" i="0" sz="11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 flipH="1" rot="-1019667">
            <a:off x="2368936" y="441788"/>
            <a:ext cx="1634054" cy="512923"/>
          </a:xfrm>
          <a:prstGeom prst="curvedDownArrow">
            <a:avLst>
              <a:gd fmla="val 16421" name="adj1"/>
              <a:gd fmla="val 20099" name="adj2"/>
              <a:gd fmla="val 10443" name="adj3"/>
            </a:avLst>
          </a:prstGeom>
          <a:solidFill>
            <a:srgbClr val="FFC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4257225" y="1427559"/>
            <a:ext cx="38862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resolution scan of gold surface, showing atomic steps.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size: 500 nm (0.5 μm)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1405800" y="134400"/>
            <a:ext cx="44004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what you smell.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480950" y="2188369"/>
            <a:ext cx="6457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suspect this means?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cksinfo.com/clipart/people/bodyparts/nose3.gif"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850" y="377419"/>
            <a:ext cx="1676138" cy="169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ksinfo.com/clipart/household/kitchen/Cookie-Sheet.jpg"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9456" y="3442097"/>
            <a:ext cx="1957388" cy="1696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ugarplum-cookies.com/sitebuildercontent/sitebuilderpictures/Animated-Cookie-1.gif"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7244" y="3731419"/>
            <a:ext cx="1485900" cy="1412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ccormick.com/~/media/Images/Products/Product%20Details/Extracts%20and%20Food%20Colors/Extracts/premium%20imitation%20vanilla%20extract.ashx?w=225" id="67" name="Google Shape;6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4094" y="3681413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 rot="-653778">
            <a:off x="2352834" y="1674053"/>
            <a:ext cx="4400843" cy="526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endParaRPr b="0" i="0" sz="11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405800" y="660675"/>
            <a:ext cx="40005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is an observation: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Noting some fact or occurrence in the natural world</a:t>
            </a:r>
            <a:endParaRPr b="0" i="0" sz="2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36594" y="2759869"/>
            <a:ext cx="52005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is an inference: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logical conclusion based on evidence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1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1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1183988" y="-14625"/>
            <a:ext cx="4686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an AFM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298288" y="1414125"/>
            <a:ext cx="457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2)Move stick along holes and record height (</a:t>
            </a:r>
            <a:r>
              <a:rPr b="0" i="1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with location (</a:t>
            </a:r>
            <a:r>
              <a:rPr b="0" i="1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x,y</a:t>
            </a: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1412588" y="3712031"/>
            <a:ext cx="2743200" cy="1302600"/>
          </a:xfrm>
          <a:prstGeom prst="cube">
            <a:avLst>
              <a:gd fmla="val 8064" name="adj"/>
            </a:avLst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20"/>
          <p:cNvCxnSpPr/>
          <p:nvPr/>
        </p:nvCxnSpPr>
        <p:spPr>
          <a:xfrm flipH="1" rot="10800000">
            <a:off x="1883531" y="4508438"/>
            <a:ext cx="2279400" cy="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70%" id="292" name="Google Shape;292;p20"/>
          <p:cNvSpPr/>
          <p:nvPr/>
        </p:nvSpPr>
        <p:spPr>
          <a:xfrm>
            <a:off x="2471053" y="4337109"/>
            <a:ext cx="481012" cy="469106"/>
          </a:xfrm>
          <a:prstGeom prst="flowChartMagneticDisk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innovations-report.com/bilder_neu/32458_atomic_force_microscope.jpg" id="293" name="Google Shape;2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4100" y="-14625"/>
            <a:ext cx="2262188" cy="302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20"/>
          <p:cNvGrpSpPr/>
          <p:nvPr/>
        </p:nvGrpSpPr>
        <p:grpSpPr>
          <a:xfrm>
            <a:off x="3184237" y="2620228"/>
            <a:ext cx="1812131" cy="963215"/>
            <a:chOff x="2016" y="2371"/>
            <a:chExt cx="1522" cy="809"/>
          </a:xfrm>
        </p:grpSpPr>
        <p:cxnSp>
          <p:nvCxnSpPr>
            <p:cNvPr id="295" name="Google Shape;295;p20"/>
            <p:cNvCxnSpPr/>
            <p:nvPr/>
          </p:nvCxnSpPr>
          <p:spPr>
            <a:xfrm flipH="1" rot="10800000">
              <a:off x="2338" y="2696"/>
              <a:ext cx="300" cy="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96" name="Google Shape;296;p20"/>
            <p:cNvCxnSpPr/>
            <p:nvPr/>
          </p:nvCxnSpPr>
          <p:spPr>
            <a:xfrm>
              <a:off x="2338" y="2996"/>
              <a:ext cx="12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97" name="Google Shape;297;p20"/>
            <p:cNvCxnSpPr/>
            <p:nvPr/>
          </p:nvCxnSpPr>
          <p:spPr>
            <a:xfrm rot="10800000">
              <a:off x="2338" y="2396"/>
              <a:ext cx="0" cy="6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98" name="Google Shape;298;p20"/>
            <p:cNvSpPr txBox="1"/>
            <p:nvPr/>
          </p:nvSpPr>
          <p:spPr>
            <a:xfrm>
              <a:off x="2563" y="257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SzPts val="2400"/>
                <a:buFont typeface="Comic Sans MS"/>
                <a:buNone/>
              </a:pPr>
              <a:r>
                <a:rPr b="0" i="1" lang="en-US" sz="2400" u="none" cap="none" strike="noStrik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endPara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3072" y="2880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SzPts val="2400"/>
                <a:buFont typeface="Comic Sans MS"/>
                <a:buNone/>
              </a:pPr>
              <a:r>
                <a:rPr b="0" i="1" lang="en-US" sz="2400" u="none" cap="none" strike="noStrik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endPara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2016" y="2371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SzPts val="2400"/>
                <a:buFont typeface="Comic Sans MS"/>
                <a:buNone/>
              </a:pPr>
              <a:r>
                <a:rPr b="0" i="1" lang="en-US" sz="2400" u="none" cap="none" strike="noStrik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1" name="Google Shape;30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0188" y="2900025"/>
            <a:ext cx="3086100" cy="132278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 txBox="1"/>
          <p:nvPr/>
        </p:nvSpPr>
        <p:spPr>
          <a:xfrm rot="-899533">
            <a:off x="5813083" y="3243074"/>
            <a:ext cx="1657210" cy="857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100"/>
              <a:buFont typeface="Comic Sans MS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4212938" y="4785975"/>
            <a:ext cx="1314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2100"/>
              <a:buFont typeface="Overlock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Inference!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1298288" y="2157075"/>
            <a:ext cx="4572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3)Infer 3D shape of sample by graphing data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1298288" y="728325"/>
            <a:ext cx="4572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1)Sample in dark box with small holes on top for a test “stick”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20"/>
          <p:cNvCxnSpPr/>
          <p:nvPr/>
        </p:nvCxnSpPr>
        <p:spPr>
          <a:xfrm rot="10800000">
            <a:off x="2098388" y="3991780"/>
            <a:ext cx="0" cy="729900"/>
          </a:xfrm>
          <a:prstGeom prst="straightConnector1">
            <a:avLst/>
          </a:prstGeom>
          <a:noFill/>
          <a:ln cap="flat" cmpd="sng" w="57150">
            <a:solidFill>
              <a:srgbClr val="969696"/>
            </a:solidFill>
            <a:prstDash val="solid"/>
            <a:miter lim="800000"/>
            <a:headEnd len="sm" w="sm" type="stealth"/>
            <a:tailEnd len="sm" w="sm" type="none"/>
          </a:ln>
        </p:spPr>
      </p:cxnSp>
      <p:sp>
        <p:nvSpPr>
          <p:cNvPr id="307" name="Google Shape;307;p20"/>
          <p:cNvSpPr/>
          <p:nvPr/>
        </p:nvSpPr>
        <p:spPr>
          <a:xfrm>
            <a:off x="5355938" y="3757275"/>
            <a:ext cx="342900" cy="8001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20"/>
          <p:cNvCxnSpPr/>
          <p:nvPr/>
        </p:nvCxnSpPr>
        <p:spPr>
          <a:xfrm flipH="1" rot="10800000">
            <a:off x="1880775" y="3822356"/>
            <a:ext cx="7200" cy="696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20"/>
          <p:cNvCxnSpPr/>
          <p:nvPr/>
        </p:nvCxnSpPr>
        <p:spPr>
          <a:xfrm rot="10800000">
            <a:off x="2616310" y="3972386"/>
            <a:ext cx="0" cy="469500"/>
          </a:xfrm>
          <a:prstGeom prst="straightConnector1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stealth"/>
            <a:tailEnd len="sm" w="sm" type="none"/>
          </a:ln>
        </p:spPr>
      </p:cxnSp>
      <p:sp>
        <p:nvSpPr>
          <p:cNvPr id="310" name="Google Shape;310;p20"/>
          <p:cNvSpPr/>
          <p:nvPr/>
        </p:nvSpPr>
        <p:spPr>
          <a:xfrm>
            <a:off x="2086482" y="3153630"/>
            <a:ext cx="770336" cy="260748"/>
          </a:xfrm>
          <a:custGeom>
            <a:rect b="b" l="l" r="r" t="t"/>
            <a:pathLst>
              <a:path extrusionOk="0" h="336" w="1008">
                <a:moveTo>
                  <a:pt x="0" y="312"/>
                </a:moveTo>
                <a:cubicBezTo>
                  <a:pt x="152" y="324"/>
                  <a:pt x="304" y="336"/>
                  <a:pt x="384" y="312"/>
                </a:cubicBezTo>
                <a:cubicBezTo>
                  <a:pt x="464" y="288"/>
                  <a:pt x="448" y="216"/>
                  <a:pt x="480" y="168"/>
                </a:cubicBezTo>
                <a:cubicBezTo>
                  <a:pt x="512" y="120"/>
                  <a:pt x="488" y="48"/>
                  <a:pt x="576" y="24"/>
                </a:cubicBezTo>
                <a:cubicBezTo>
                  <a:pt x="664" y="0"/>
                  <a:pt x="836" y="12"/>
                  <a:pt x="1008" y="24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2711560" y="3128627"/>
            <a:ext cx="529829" cy="270272"/>
          </a:xfrm>
          <a:custGeom>
            <a:rect b="b" l="l" r="r" t="t"/>
            <a:pathLst>
              <a:path extrusionOk="0" h="480" w="816">
                <a:moveTo>
                  <a:pt x="0" y="48"/>
                </a:moveTo>
                <a:cubicBezTo>
                  <a:pt x="16" y="48"/>
                  <a:pt x="32" y="48"/>
                  <a:pt x="96" y="48"/>
                </a:cubicBezTo>
                <a:cubicBezTo>
                  <a:pt x="160" y="48"/>
                  <a:pt x="320" y="8"/>
                  <a:pt x="384" y="48"/>
                </a:cubicBezTo>
                <a:cubicBezTo>
                  <a:pt x="448" y="88"/>
                  <a:pt x="456" y="224"/>
                  <a:pt x="480" y="288"/>
                </a:cubicBezTo>
                <a:cubicBezTo>
                  <a:pt x="504" y="352"/>
                  <a:pt x="472" y="480"/>
                  <a:pt x="528" y="432"/>
                </a:cubicBezTo>
                <a:cubicBezTo>
                  <a:pt x="584" y="384"/>
                  <a:pt x="776" y="128"/>
                  <a:pt x="816" y="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20"/>
          <p:cNvCxnSpPr/>
          <p:nvPr/>
        </p:nvCxnSpPr>
        <p:spPr>
          <a:xfrm flipH="1" rot="10800000">
            <a:off x="1423575" y="4511775"/>
            <a:ext cx="457200" cy="500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p20"/>
          <p:cNvSpPr/>
          <p:nvPr/>
        </p:nvSpPr>
        <p:spPr>
          <a:xfrm>
            <a:off x="4285538" y="4527713"/>
            <a:ext cx="1171500" cy="19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0"/>
          <p:cNvPicPr preferRelativeResize="0"/>
          <p:nvPr/>
        </p:nvPicPr>
        <p:blipFill rotWithShape="1">
          <a:blip r:embed="rId5">
            <a:alphaModFix/>
          </a:blip>
          <a:srcRect b="0" l="0" r="0" t="22462"/>
          <a:stretch/>
        </p:blipFill>
        <p:spPr>
          <a:xfrm>
            <a:off x="5698838" y="4031213"/>
            <a:ext cx="1885950" cy="109766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0"/>
          <p:cNvSpPr txBox="1"/>
          <p:nvPr/>
        </p:nvSpPr>
        <p:spPr>
          <a:xfrm rot="1559801">
            <a:off x="6956095" y="4214417"/>
            <a:ext cx="1582409" cy="628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300"/>
              <a:buFont typeface="Comic Sans M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3115856" y="4380019"/>
            <a:ext cx="457200" cy="400200"/>
          </a:xfrm>
          <a:prstGeom prst="cube">
            <a:avLst>
              <a:gd fmla="val 25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0"/>
          <p:cNvCxnSpPr/>
          <p:nvPr/>
        </p:nvCxnSpPr>
        <p:spPr>
          <a:xfrm rot="10800000">
            <a:off x="3337829" y="3972386"/>
            <a:ext cx="0" cy="469500"/>
          </a:xfrm>
          <a:prstGeom prst="straightConnector1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stealth"/>
            <a:tailEnd len="sm" w="sm" type="none"/>
          </a:ln>
        </p:spPr>
      </p:cxnSp>
      <p:sp>
        <p:nvSpPr>
          <p:cNvPr id="318" name="Google Shape;318;p20"/>
          <p:cNvSpPr/>
          <p:nvPr/>
        </p:nvSpPr>
        <p:spPr>
          <a:xfrm>
            <a:off x="1535222" y="3757275"/>
            <a:ext cx="2514600" cy="400200"/>
          </a:xfrm>
          <a:prstGeom prst="parallelogram">
            <a:avLst>
              <a:gd fmla="val 3302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20"/>
          <p:cNvCxnSpPr/>
          <p:nvPr/>
        </p:nvCxnSpPr>
        <p:spPr>
          <a:xfrm rot="10800000">
            <a:off x="2098388" y="3471628"/>
            <a:ext cx="0" cy="5202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20" name="Google Shape;320;p20"/>
          <p:cNvCxnSpPr/>
          <p:nvPr/>
        </p:nvCxnSpPr>
        <p:spPr>
          <a:xfrm rot="10800000">
            <a:off x="2616310" y="3190531"/>
            <a:ext cx="0" cy="7821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21" name="Google Shape;321;p20"/>
          <p:cNvCxnSpPr/>
          <p:nvPr/>
        </p:nvCxnSpPr>
        <p:spPr>
          <a:xfrm rot="10800000">
            <a:off x="3337829" y="3190531"/>
            <a:ext cx="0" cy="7821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050" y="1148906"/>
            <a:ext cx="2343151" cy="175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/>
        </p:nvSpPr>
        <p:spPr>
          <a:xfrm>
            <a:off x="1240388" y="276225"/>
            <a:ext cx="7539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could this data imply about structure?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josejabur.com/imagens/017_body-centered_cubic_crystal_structure.jpg" id="330" name="Google Shape;3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7838" y="1331663"/>
            <a:ext cx="2057399" cy="1393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josejabur.com/imagens/018_face-centered_cubic_crystal_structure.jpg" id="331" name="Google Shape;33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2384" y="3307556"/>
            <a:ext cx="168830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3672" y="3301013"/>
            <a:ext cx="1535907" cy="1156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1"/>
          <p:cNvGrpSpPr/>
          <p:nvPr/>
        </p:nvGrpSpPr>
        <p:grpSpPr>
          <a:xfrm>
            <a:off x="1240420" y="1342457"/>
            <a:ext cx="1885813" cy="1371585"/>
            <a:chOff x="152400" y="1143000"/>
            <a:chExt cx="4114800" cy="3276600"/>
          </a:xfrm>
        </p:grpSpPr>
        <p:grpSp>
          <p:nvGrpSpPr>
            <p:cNvPr id="334" name="Google Shape;334;p21"/>
            <p:cNvGrpSpPr/>
            <p:nvPr/>
          </p:nvGrpSpPr>
          <p:grpSpPr>
            <a:xfrm>
              <a:off x="152400" y="1143000"/>
              <a:ext cx="4114800" cy="1828800"/>
              <a:chOff x="152400" y="1752600"/>
              <a:chExt cx="4114800" cy="1828800"/>
            </a:xfrm>
          </p:grpSpPr>
          <p:pic>
            <p:nvPicPr>
              <p:cNvPr id="335" name="Google Shape;335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52400" y="17526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6" name="Google Shape;336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828800" y="17526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21"/>
            <p:cNvGrpSpPr/>
            <p:nvPr/>
          </p:nvGrpSpPr>
          <p:grpSpPr>
            <a:xfrm>
              <a:off x="152400" y="2590800"/>
              <a:ext cx="4114800" cy="1828800"/>
              <a:chOff x="152400" y="1752600"/>
              <a:chExt cx="4114800" cy="1828800"/>
            </a:xfrm>
          </p:grpSpPr>
          <p:pic>
            <p:nvPicPr>
              <p:cNvPr id="338" name="Google Shape;338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52400" y="17526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828800" y="17526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lass_Marble__Play_marbles.jpg Marble Array image by ukedude32839" id="340" name="Google Shape;34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3219" y="2878931"/>
            <a:ext cx="2000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1143000" y="179147"/>
            <a:ext cx="6858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could be done to improve the design of our mock AFM?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2924418" y="1765125"/>
            <a:ext cx="2329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2908950" y="2623575"/>
            <a:ext cx="46494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 v. coarse structure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281" y="1062029"/>
            <a:ext cx="2457452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0194" y="1104900"/>
            <a:ext cx="2343151" cy="17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206" y="2906467"/>
            <a:ext cx="2697977" cy="20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5756" y="3009413"/>
            <a:ext cx="2456384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3494" y="1105013"/>
            <a:ext cx="2228700" cy="16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90181" y="3193256"/>
            <a:ext cx="2880121" cy="155019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 txBox="1"/>
          <p:nvPr/>
        </p:nvSpPr>
        <p:spPr>
          <a:xfrm>
            <a:off x="1106700" y="179138"/>
            <a:ext cx="76470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 possible structures after graphing in Excel. What could they be?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clc.osu.edu/rc/pubs/lee/shadow.jpg" id="76" name="Google Shape;76;p3"/>
          <p:cNvPicPr preferRelativeResize="0"/>
          <p:nvPr/>
        </p:nvPicPr>
        <p:blipFill rotWithShape="1">
          <a:blip r:embed="rId3">
            <a:alphaModFix/>
          </a:blip>
          <a:srcRect b="5712" l="0" r="0" t="0"/>
          <a:stretch/>
        </p:blipFill>
        <p:spPr>
          <a:xfrm>
            <a:off x="1509356" y="-17869"/>
            <a:ext cx="6851138" cy="51613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" name="Google Shape;78;p3"/>
          <p:cNvGrpSpPr/>
          <p:nvPr/>
        </p:nvGrpSpPr>
        <p:grpSpPr>
          <a:xfrm>
            <a:off x="1691250" y="-57148"/>
            <a:ext cx="2477100" cy="4705210"/>
            <a:chOff x="2255000" y="-76200"/>
            <a:chExt cx="3302800" cy="6164300"/>
          </a:xfrm>
        </p:grpSpPr>
        <p:sp>
          <p:nvSpPr>
            <p:cNvPr id="79" name="Google Shape;79;p3"/>
            <p:cNvSpPr/>
            <p:nvPr/>
          </p:nvSpPr>
          <p:spPr>
            <a:xfrm>
              <a:off x="2327400" y="-76200"/>
              <a:ext cx="3230400" cy="5947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 txBox="1"/>
            <p:nvPr/>
          </p:nvSpPr>
          <p:spPr>
            <a:xfrm>
              <a:off x="2255000" y="1410200"/>
              <a:ext cx="3302700" cy="46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36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Given this light and shadow data, make observations then an inference. What’s under here?</a:t>
              </a:r>
              <a:endParaRPr b="0" i="0" sz="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media.techeblog.com/images/freeze_4.jpg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0"/>
            <a:ext cx="71127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/>
          <p:nvPr/>
        </p:nvSpPr>
        <p:spPr>
          <a:xfrm>
            <a:off x="1539338" y="1628231"/>
            <a:ext cx="3032700" cy="33408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000"/>
              <a:buFont typeface="Arial"/>
              <a:buNone/>
            </a:pPr>
            <a:r>
              <a:rPr b="0" i="0" lang="en-US" sz="2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Given this light and shadow data, make observations then an inference. What’s under here?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dow3.jpg image by vurdlak8"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6800" y="0"/>
            <a:ext cx="666176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/>
          <p:nvPr/>
        </p:nvSpPr>
        <p:spPr>
          <a:xfrm>
            <a:off x="2316656" y="452963"/>
            <a:ext cx="4513800" cy="3904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Given this light and shadow data, make observations then an inference. What’s under here?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ontestevens.files.wordpress.com/2009/07/20090716-_dsc3261-edit.jpg"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8856" y="-49631"/>
            <a:ext cx="3414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733744" y="-1408104"/>
            <a:ext cx="5942161" cy="6823722"/>
            <a:chOff x="978325" y="-1877472"/>
            <a:chExt cx="7922881" cy="9098296"/>
          </a:xfrm>
        </p:grpSpPr>
        <p:sp>
          <p:nvSpPr>
            <p:cNvPr id="105" name="Google Shape;105;p6"/>
            <p:cNvSpPr/>
            <p:nvPr/>
          </p:nvSpPr>
          <p:spPr>
            <a:xfrm rot="2284671">
              <a:off x="2446541" y="-1029597"/>
              <a:ext cx="4986448" cy="6482044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1267950" y="-66275"/>
              <a:ext cx="3351600" cy="6858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rot="-197">
              <a:off x="2390425" y="-66025"/>
              <a:ext cx="5224500" cy="72867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 txBox="1"/>
            <p:nvPr/>
          </p:nvSpPr>
          <p:spPr>
            <a:xfrm>
              <a:off x="3272125" y="1840350"/>
              <a:ext cx="34326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Given this light and shadow data, make observations then an inference. What’s under here?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26674"/>
          <a:stretch/>
        </p:blipFill>
        <p:spPr>
          <a:xfrm>
            <a:off x="1656056" y="-57150"/>
            <a:ext cx="60082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8119" y="28706"/>
            <a:ext cx="4766784" cy="28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/>
          <p:nvPr/>
        </p:nvSpPr>
        <p:spPr>
          <a:xfrm>
            <a:off x="2055656" y="-28444"/>
            <a:ext cx="5051700" cy="28788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Given this light and shadow data, make observations then an inference. What’s under here?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1406906" y="166078"/>
            <a:ext cx="60579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Measure Wind Speed?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1639706" y="939244"/>
            <a:ext cx="53721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Observations Did You Make?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5" y="2680144"/>
            <a:ext cx="3286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4300" y="2698003"/>
            <a:ext cx="1650206" cy="21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3363" y="2680144"/>
            <a:ext cx="1071563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1639706" y="1298194"/>
            <a:ext cx="58251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Inferences Did You Make?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635506" y="1769644"/>
            <a:ext cx="49485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were the benefits / limitations of observing “proxy variable(s)”?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spotsylvania.k12.va.us/mhs/Academics/FineArts/Images/Person%20Drawing.gif"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2844" y="2579438"/>
            <a:ext cx="1863328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9"/>
          <p:cNvGrpSpPr/>
          <p:nvPr/>
        </p:nvGrpSpPr>
        <p:grpSpPr>
          <a:xfrm>
            <a:off x="6131944" y="922088"/>
            <a:ext cx="2057400" cy="2057400"/>
            <a:chOff x="5562600" y="685800"/>
            <a:chExt cx="2743200" cy="2743200"/>
          </a:xfrm>
        </p:grpSpPr>
        <p:pic>
          <p:nvPicPr>
            <p:cNvPr descr="http://www.webstaurantstore.com/52-lb-1-8-brown-paper-grocery-bag-500-bd/52-lb-1-8-brown-paper-grocery-bag-500-bd.jpg" id="139" name="Google Shape;13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5562600" y="685800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9"/>
            <p:cNvSpPr txBox="1"/>
            <p:nvPr/>
          </p:nvSpPr>
          <p:spPr>
            <a:xfrm rot="-900194">
              <a:off x="6429338" y="1003273"/>
              <a:ext cx="909711" cy="155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7200"/>
                <a:buFont typeface="Comic Sans MS"/>
                <a:buNone/>
              </a:pPr>
              <a:r>
                <a:rPr b="0" i="0" lang="en-US" sz="72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9"/>
          <p:cNvSpPr txBox="1"/>
          <p:nvPr/>
        </p:nvSpPr>
        <p:spPr>
          <a:xfrm>
            <a:off x="1788544" y="1322138"/>
            <a:ext cx="42291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Record observations about the object in the bag drawn to the best of your abilities. 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17444" y="3779588"/>
            <a:ext cx="3600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make any inferences as to the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object, just take data.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1275113" y="2351963"/>
            <a:ext cx="4972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 rot="-960053">
            <a:off x="3845922" y="2750855"/>
            <a:ext cx="2468329" cy="5717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 peeking!</a:t>
            </a:r>
            <a:endParaRPr b="0" i="0" sz="9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1406906" y="166069"/>
            <a:ext cx="6862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record observations about things not visible to us?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SB 2019">
  <a:themeElements>
    <a:clrScheme name="ISB 2019 Colors">
      <a:dk1>
        <a:srgbClr val="000000"/>
      </a:dk1>
      <a:lt1>
        <a:srgbClr val="FFFFFF"/>
      </a:lt1>
      <a:dk2>
        <a:srgbClr val="500895"/>
      </a:dk2>
      <a:lt2>
        <a:srgbClr val="77787B"/>
      </a:lt2>
      <a:accent1>
        <a:srgbClr val="002664"/>
      </a:accent1>
      <a:accent2>
        <a:srgbClr val="006EFF"/>
      </a:accent2>
      <a:accent3>
        <a:srgbClr val="23EDEC"/>
      </a:accent3>
      <a:accent4>
        <a:srgbClr val="FF5F00"/>
      </a:accent4>
      <a:accent5>
        <a:srgbClr val="82003C"/>
      </a:accent5>
      <a:accent6>
        <a:srgbClr val="959595"/>
      </a:accent6>
      <a:hlink>
        <a:srgbClr val="006EFF"/>
      </a:hlink>
      <a:folHlink>
        <a:srgbClr val="0026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