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erriweather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hPOdpr0m7/lJAjHhrNFmi2ihD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Merriweather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a894bd4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806a894bd4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79dfa3165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79dfa316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79dfa3165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79dfa316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6a894bd4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806a894bd4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06a894bd4_0_2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06a894bd4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6a894bd4_0_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6a894bd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5a4ddb3da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5a4ddb3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5a4ddb3da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5a4ddb3d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5a4ddb3da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5a4ddb3d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5a4ddb3da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5a4ddb3d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79dfa3165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79dfa31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2000"/>
              <a:buFont typeface="Arial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1800"/>
              <a:buFont typeface="Merriweather Sans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sz="16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400"/>
              <a:buFont typeface="Merriweather Sans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28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2800"/>
              <a:buFont typeface="Merriweather Sans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2400"/>
              <a:buFont typeface="Merriweather Sans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">
  <p:cSld name="Main Title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6a894bd4_0_165"/>
          <p:cNvSpPr txBox="1"/>
          <p:nvPr>
            <p:ph type="ctrTitle"/>
          </p:nvPr>
        </p:nvSpPr>
        <p:spPr>
          <a:xfrm>
            <a:off x="701999" y="2089799"/>
            <a:ext cx="78354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300"/>
              <a:buFont typeface="Arial"/>
              <a:buNone/>
              <a:defRPr sz="6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806a894bd4_0_165"/>
          <p:cNvSpPr txBox="1"/>
          <p:nvPr>
            <p:ph idx="10" type="dt"/>
          </p:nvPr>
        </p:nvSpPr>
        <p:spPr>
          <a:xfrm>
            <a:off x="712800" y="44147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s://lh4.googleusercontent.com/G4i79rUXYwUgvpuNg6RS9IJS83VWWdyJ5JCuhy7988Rz86oj2_WgC0rqlO6RYLmYvHg_KC71Gw6_nefGq2neMFaHhRHVSOuVWNZK8OmkfNfiGs8NkVISjORF4d5OyUiSEC2B2ckdEy8" id="53" name="Google Shape;53;g806a894bd4_0_165"/>
          <p:cNvPicPr preferRelativeResize="0"/>
          <p:nvPr/>
        </p:nvPicPr>
        <p:blipFill rotWithShape="1">
          <a:blip r:embed="rId2">
            <a:alphaModFix/>
          </a:blip>
          <a:srcRect b="36964" l="10961" r="10961" t="37377"/>
          <a:stretch/>
        </p:blipFill>
        <p:spPr>
          <a:xfrm>
            <a:off x="701999" y="463322"/>
            <a:ext cx="2836714" cy="72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06a894bd4_0_169"/>
          <p:cNvSpPr txBox="1"/>
          <p:nvPr>
            <p:ph type="title"/>
          </p:nvPr>
        </p:nvSpPr>
        <p:spPr>
          <a:xfrm>
            <a:off x="1252800" y="387244"/>
            <a:ext cx="7289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806a894bd4_0_169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intranet.systemsbiology.net/Plone/administration/communications/faviconsymbol.png" id="57" name="Google Shape;57;g806a894bd4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97" y="4520685"/>
            <a:ext cx="430757" cy="4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Main Title">
  <p:cSld name="3_Main Title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ntranet.systemsbiology.net/Plone/administration/communications/1ISB_Logo_Primary_RGB.png" id="59" name="Google Shape;59;g806a894bd4_0_173"/>
          <p:cNvPicPr preferRelativeResize="0"/>
          <p:nvPr/>
        </p:nvPicPr>
        <p:blipFill rotWithShape="1">
          <a:blip r:embed="rId2">
            <a:alphaModFix/>
          </a:blip>
          <a:srcRect b="13235" l="6282" r="53288" t="14200"/>
          <a:stretch/>
        </p:blipFill>
        <p:spPr>
          <a:xfrm>
            <a:off x="144809" y="4588247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2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806a894bd4_0_175"/>
          <p:cNvPicPr preferRelativeResize="0"/>
          <p:nvPr/>
        </p:nvPicPr>
        <p:blipFill rotWithShape="1">
          <a:blip r:embed="rId2">
            <a:alphaModFix/>
          </a:blip>
          <a:srcRect b="0" l="9" r="1652" t="25997"/>
          <a:stretch/>
        </p:blipFill>
        <p:spPr>
          <a:xfrm>
            <a:off x="0" y="904"/>
            <a:ext cx="6858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806a894bd4_0_175"/>
          <p:cNvSpPr/>
          <p:nvPr/>
        </p:nvSpPr>
        <p:spPr>
          <a:xfrm>
            <a:off x="9524" y="0"/>
            <a:ext cx="9134700" cy="5143500"/>
          </a:xfrm>
          <a:prstGeom prst="rect">
            <a:avLst/>
          </a:prstGeom>
          <a:solidFill>
            <a:schemeClr val="accent3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806a894bd4_0_175"/>
          <p:cNvSpPr txBox="1"/>
          <p:nvPr>
            <p:ph type="ctrTitle"/>
          </p:nvPr>
        </p:nvSpPr>
        <p:spPr>
          <a:xfrm>
            <a:off x="1267199" y="1748972"/>
            <a:ext cx="4737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b="1"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806a894bd4_0_175"/>
          <p:cNvSpPr txBox="1"/>
          <p:nvPr>
            <p:ph idx="1" type="subTitle"/>
          </p:nvPr>
        </p:nvSpPr>
        <p:spPr>
          <a:xfrm>
            <a:off x="1256399" y="949772"/>
            <a:ext cx="47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g806a894bd4_0_17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g806a894bd4_0_175"/>
          <p:cNvCxnSpPr/>
          <p:nvPr/>
        </p:nvCxnSpPr>
        <p:spPr>
          <a:xfrm>
            <a:off x="780607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" name="Google Shape;67;g806a894bd4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647" y="949772"/>
            <a:ext cx="3857626" cy="385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806a894bd4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350" y="4408216"/>
            <a:ext cx="753723" cy="58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 Text 1">
  <p:cSld name="Title + 2 Column Text 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06a894bd4_0_184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806a894bd4_0_184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806a894bd4_0_184"/>
          <p:cNvSpPr/>
          <p:nvPr/>
        </p:nvSpPr>
        <p:spPr>
          <a:xfrm>
            <a:off x="0" y="0"/>
            <a:ext cx="77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806a894bd4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060" y="4625432"/>
            <a:ext cx="321346" cy="2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806a894bd4_0_184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g806a894bd4_0_184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Main Title">
  <p:cSld name="1_Main Title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G4i79rUXYwUgvpuNg6RS9IJS83VWWdyJ5JCuhy7988Rz86oj2_WgC0rqlO6RYLmYvHg_KC71Gw6_nefGq2neMFaHhRHVSOuVWNZK8OmkfNfiGs8NkVISjORF4d5OyUiSEC2B2ckdEy8" id="77" name="Google Shape;77;g806a894bd4_0_191"/>
          <p:cNvPicPr preferRelativeResize="0"/>
          <p:nvPr/>
        </p:nvPicPr>
        <p:blipFill rotWithShape="1">
          <a:blip r:embed="rId2">
            <a:alphaModFix/>
          </a:blip>
          <a:srcRect b="36964" l="10963" r="33665" t="37377"/>
          <a:stretch/>
        </p:blipFill>
        <p:spPr>
          <a:xfrm>
            <a:off x="151404" y="4600637"/>
            <a:ext cx="1001996" cy="35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Main Title">
  <p:cSld name="2_Main 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806a894bd4_0_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060" y="4625432"/>
            <a:ext cx="321346" cy="2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2 Column Text 1">
  <p:cSld name="1_Title + 2 Column Text 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6a894bd4_0_195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806a894bd4_0_195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806a894bd4_0_19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g806a894bd4_0_195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tps://intranet.systemsbiology.net/Plone/administration/communications/1ISB_Logo_Primary_RGB.png" id="85" name="Google Shape;85;g806a894bd4_0_195"/>
          <p:cNvPicPr preferRelativeResize="0"/>
          <p:nvPr/>
        </p:nvPicPr>
        <p:blipFill rotWithShape="1">
          <a:blip r:embed="rId2">
            <a:alphaModFix/>
          </a:blip>
          <a:srcRect b="13235" l="6282" r="53288" t="14200"/>
          <a:stretch/>
        </p:blipFill>
        <p:spPr>
          <a:xfrm>
            <a:off x="144809" y="4588247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 rot="5400000">
            <a:off x="5606699" y="2291907"/>
            <a:ext cx="37599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 rot="5400000">
            <a:off x="1644300" y="425007"/>
            <a:ext cx="37599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body"/>
          </p:nvPr>
        </p:nvSpPr>
        <p:spPr>
          <a:xfrm rot="5400000">
            <a:off x="3457650" y="828600"/>
            <a:ext cx="22287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2800"/>
              <a:buFont typeface="Merriweather Sans"/>
              <a:buNone/>
              <a:defRPr b="0" i="0" sz="28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1400"/>
              <a:buFont typeface="Arial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1200"/>
              <a:buFont typeface="Merriweather Sans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1000"/>
              <a:buFont typeface="Merriweather Sans"/>
              <a:buNone/>
              <a:defRPr sz="10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1400"/>
              <a:buFont typeface="Arial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1200"/>
              <a:buFont typeface="Merriweather Sans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1000"/>
              <a:buFont typeface="Merriweather Sans"/>
              <a:buNone/>
              <a:defRPr sz="10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Merriweather Sans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2400"/>
              <a:buFont typeface="Arial"/>
              <a:buNone/>
              <a:defRPr b="1" sz="2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1" sz="20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1800"/>
              <a:buFont typeface="Merriweather Sans"/>
              <a:buNone/>
              <a:defRPr b="1" sz="18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9pPr>
          </a:lstStyle>
          <a:p/>
        </p:txBody>
      </p:sp>
      <p:sp>
        <p:nvSpPr>
          <p:cNvPr id="31" name="Google Shape;31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2" name="Google Shape;32;p21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2400"/>
              <a:buFont typeface="Arial"/>
              <a:buNone/>
              <a:defRPr b="1" sz="2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Merriweather Sans"/>
              <a:buNone/>
              <a:defRPr b="1" sz="20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ts val="1800"/>
              <a:buFont typeface="Merriweather Sans"/>
              <a:buNone/>
              <a:defRPr b="1" sz="18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Merriweather Sans"/>
              <a:buNone/>
              <a:defRPr b="1" sz="1600"/>
            </a:lvl9pPr>
          </a:lstStyle>
          <a:p/>
        </p:txBody>
      </p:sp>
      <p:sp>
        <p:nvSpPr>
          <p:cNvPr id="33" name="Google Shape;33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1371600" y="2914650"/>
            <a:ext cx="31242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2" type="body"/>
          </p:nvPr>
        </p:nvSpPr>
        <p:spPr>
          <a:xfrm>
            <a:off x="4648200" y="2914650"/>
            <a:ext cx="31242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F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06a894bd4_0_1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g806a894bd4_0_15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806a894bd4_0_1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806a894bd4_0_1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806a894bd4_0_1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6a894bd4_0_155"/>
          <p:cNvSpPr txBox="1"/>
          <p:nvPr>
            <p:ph type="ctrTitle"/>
          </p:nvPr>
        </p:nvSpPr>
        <p:spPr>
          <a:xfrm>
            <a:off x="702000" y="2089800"/>
            <a:ext cx="74718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Design: Solve a Problem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E6A7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g806a894bd4_0_155"/>
          <p:cNvSpPr txBox="1"/>
          <p:nvPr/>
        </p:nvSpPr>
        <p:spPr>
          <a:xfrm>
            <a:off x="2521200" y="3071050"/>
            <a:ext cx="3833400" cy="1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accent3"/>
                </a:solidFill>
              </a:rPr>
              <a:t>Lesson 2 - Observing Beyond our Senses: Inquiry Drives Technology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79dfa3165_0_21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Evaluate Your Results </a:t>
            </a:r>
            <a:endParaRPr sz="4800"/>
          </a:p>
        </p:txBody>
      </p:sp>
      <p:sp>
        <p:nvSpPr>
          <p:cNvPr id="169" name="Google Shape;169;g879dfa3165_0_21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/>
              <a:t>Did You Meet Your Criteria?</a:t>
            </a:r>
            <a:endParaRPr sz="2400"/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/>
              <a:t>What are the next steps?</a:t>
            </a:r>
            <a:endParaRPr sz="1000"/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0" name="Google Shape;170;g879dfa3165_0_21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79dfa3165_0_27"/>
          <p:cNvSpPr txBox="1"/>
          <p:nvPr>
            <p:ph type="title"/>
          </p:nvPr>
        </p:nvSpPr>
        <p:spPr>
          <a:xfrm>
            <a:off x="1140300" y="-147337"/>
            <a:ext cx="75153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3968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</a:pPr>
            <a:r>
              <a:rPr lang="en-US"/>
              <a:t>Final Thoughts: Legal Wind?</a:t>
            </a:r>
            <a:endParaRPr sz="3600"/>
          </a:p>
        </p:txBody>
      </p:sp>
      <p:sp>
        <p:nvSpPr>
          <p:cNvPr id="176" name="Google Shape;176;g879dfa3165_0_27"/>
          <p:cNvSpPr txBox="1"/>
          <p:nvPr>
            <p:ph idx="2" type="body"/>
          </p:nvPr>
        </p:nvSpPr>
        <p:spPr>
          <a:xfrm>
            <a:off x="1692150" y="827081"/>
            <a:ext cx="7173600" cy="52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None/>
            </a:pPr>
            <a:r>
              <a:rPr lang="en-US" sz="1700">
                <a:solidFill>
                  <a:schemeClr val="dk2"/>
                </a:solidFill>
              </a:rPr>
              <a:t>World Records for certain Track &amp; Field events are denied if the assisting tailwind exceeds +2.0 m/s during the event.</a:t>
            </a:r>
            <a:endParaRPr sz="1520">
              <a:solidFill>
                <a:schemeClr val="dk2"/>
              </a:solidFill>
            </a:endParaRPr>
          </a:p>
        </p:txBody>
      </p:sp>
      <p:sp>
        <p:nvSpPr>
          <p:cNvPr id="177" name="Google Shape;177;g879dfa3165_0_27"/>
          <p:cNvSpPr txBox="1"/>
          <p:nvPr/>
        </p:nvSpPr>
        <p:spPr>
          <a:xfrm>
            <a:off x="1311150" y="1355381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Could your design be used to measure the wind speed for Track &amp; Field events?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8" name="Google Shape;178;g879dfa3165_0_27"/>
          <p:cNvSpPr txBox="1"/>
          <p:nvPr/>
        </p:nvSpPr>
        <p:spPr>
          <a:xfrm>
            <a:off x="1278850" y="3525863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How would your identified design criteria have to change?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9" name="Google Shape;179;g879dfa3165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586813"/>
            <a:ext cx="3186112" cy="2244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879dfa3165_0_27"/>
          <p:cNvSpPr txBox="1"/>
          <p:nvPr/>
        </p:nvSpPr>
        <p:spPr>
          <a:xfrm>
            <a:off x="4510275" y="3886838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99"/>
                </a:solidFill>
              </a:rPr>
              <a:t>Tyson Gay ran the fastest 100m (9.68s) at the 2008 US Olympic Trial Finals—but was kept out of the record books by a 4.1 m/s tailwind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06a894bd4_0_56"/>
          <p:cNvSpPr txBox="1"/>
          <p:nvPr>
            <p:ph type="title"/>
          </p:nvPr>
        </p:nvSpPr>
        <p:spPr>
          <a:xfrm>
            <a:off x="-625182" y="248010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3F72"/>
                </a:solidFill>
              </a:rPr>
              <a:t>What is Design?</a:t>
            </a:r>
            <a:endParaRPr/>
          </a:p>
        </p:txBody>
      </p:sp>
      <p:sp>
        <p:nvSpPr>
          <p:cNvPr id="97" name="Google Shape;97;g806a894bd4_0_56"/>
          <p:cNvSpPr txBox="1"/>
          <p:nvPr>
            <p:ph idx="1" type="body"/>
          </p:nvPr>
        </p:nvSpPr>
        <p:spPr>
          <a:xfrm>
            <a:off x="1255825" y="1318294"/>
            <a:ext cx="3485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1930" lvl="0" marL="344487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None/>
            </a:pPr>
            <a:r>
              <a:rPr lang="en-US" sz="2400"/>
              <a:t>Systematic Problem Solving Balancing </a:t>
            </a:r>
            <a:endParaRPr sz="2400"/>
          </a:p>
        </p:txBody>
      </p:sp>
      <p:sp>
        <p:nvSpPr>
          <p:cNvPr id="98" name="Google Shape;98;g806a894bd4_0_56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g806a894bd4_0_56"/>
          <p:cNvSpPr txBox="1"/>
          <p:nvPr>
            <p:ph idx="2" type="body"/>
          </p:nvPr>
        </p:nvSpPr>
        <p:spPr>
          <a:xfrm>
            <a:off x="5034150" y="1911356"/>
            <a:ext cx="3485400" cy="2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1930" lvl="0" marL="344487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Limitations on possible solutions or problems</a:t>
            </a:r>
            <a:endParaRPr sz="2400"/>
          </a:p>
        </p:txBody>
      </p:sp>
      <p:sp>
        <p:nvSpPr>
          <p:cNvPr id="100" name="Google Shape;100;g806a894bd4_0_56"/>
          <p:cNvSpPr txBox="1"/>
          <p:nvPr/>
        </p:nvSpPr>
        <p:spPr>
          <a:xfrm>
            <a:off x="5306950" y="522788"/>
            <a:ext cx="21762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1930" lvl="0" marL="344487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None/>
            </a:pPr>
            <a:r>
              <a:rPr lang="en-US" sz="3000">
                <a:solidFill>
                  <a:schemeClr val="accent1"/>
                </a:solidFill>
              </a:rPr>
              <a:t>Criteria:</a:t>
            </a:r>
            <a:endParaRPr sz="2000"/>
          </a:p>
        </p:txBody>
      </p:sp>
      <p:sp>
        <p:nvSpPr>
          <p:cNvPr id="101" name="Google Shape;101;g806a894bd4_0_56"/>
          <p:cNvSpPr txBox="1"/>
          <p:nvPr/>
        </p:nvSpPr>
        <p:spPr>
          <a:xfrm>
            <a:off x="5034150" y="1182750"/>
            <a:ext cx="4110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-"/>
            </a:pPr>
            <a:r>
              <a:rPr lang="en-US" sz="2400">
                <a:solidFill>
                  <a:schemeClr val="accent1"/>
                </a:solidFill>
              </a:rPr>
              <a:t>Standards with which to judge success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806a894bd4_0_56"/>
          <p:cNvSpPr txBox="1"/>
          <p:nvPr/>
        </p:nvSpPr>
        <p:spPr>
          <a:xfrm>
            <a:off x="5460025" y="2237452"/>
            <a:ext cx="3485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accent1"/>
                </a:solidFill>
              </a:rPr>
              <a:t>Constraints:</a:t>
            </a:r>
            <a:endParaRPr sz="3000">
              <a:solidFill>
                <a:schemeClr val="accent1"/>
              </a:solidFill>
            </a:endParaRPr>
          </a:p>
        </p:txBody>
      </p:sp>
      <p:pic>
        <p:nvPicPr>
          <p:cNvPr id="103" name="Google Shape;103;g806a894bd4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038" y="2457450"/>
            <a:ext cx="2711686" cy="25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6a894bd4_0_206"/>
          <p:cNvSpPr txBox="1"/>
          <p:nvPr>
            <p:ph idx="1" type="body"/>
          </p:nvPr>
        </p:nvSpPr>
        <p:spPr>
          <a:xfrm>
            <a:off x="1240625" y="194048"/>
            <a:ext cx="3485400" cy="212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For the iPhone, what were possible criteria the designers were trying to meet?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Constraints?</a:t>
            </a:r>
            <a:endParaRPr sz="2400"/>
          </a:p>
        </p:txBody>
      </p:sp>
      <p:pic>
        <p:nvPicPr>
          <p:cNvPr id="109" name="Google Shape;109;g806a894bd4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618" y="114300"/>
            <a:ext cx="3036094" cy="303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806a894bd4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9325" y="34914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806a894bd4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350" y="3491469"/>
            <a:ext cx="1271588" cy="121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06a894bd4_0_212"/>
          <p:cNvSpPr/>
          <p:nvPr/>
        </p:nvSpPr>
        <p:spPr>
          <a:xfrm>
            <a:off x="5411950" y="3678600"/>
            <a:ext cx="2675400" cy="425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06a894bd4_0_212"/>
          <p:cNvSpPr/>
          <p:nvPr/>
        </p:nvSpPr>
        <p:spPr>
          <a:xfrm>
            <a:off x="972100" y="3007900"/>
            <a:ext cx="2977800" cy="1986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06a894bd4_0_212"/>
          <p:cNvSpPr txBox="1"/>
          <p:nvPr>
            <p:ph type="title"/>
          </p:nvPr>
        </p:nvSpPr>
        <p:spPr>
          <a:xfrm>
            <a:off x="1423118" y="153535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Design: An Iterative Process</a:t>
            </a:r>
            <a:endParaRPr/>
          </a:p>
        </p:txBody>
      </p:sp>
      <p:sp>
        <p:nvSpPr>
          <p:cNvPr id="119" name="Google Shape;119;g806a894bd4_0_212"/>
          <p:cNvSpPr txBox="1"/>
          <p:nvPr/>
        </p:nvSpPr>
        <p:spPr>
          <a:xfrm>
            <a:off x="1340675" y="1417134"/>
            <a:ext cx="3450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the Problem Or Need</a:t>
            </a:r>
            <a:endParaRPr sz="1800"/>
          </a:p>
          <a:p>
            <a:pPr indent="0" lvl="0" marL="39687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Criteria &amp; Restraints</a:t>
            </a:r>
            <a:endParaRPr sz="1800"/>
          </a:p>
        </p:txBody>
      </p:sp>
      <p:sp>
        <p:nvSpPr>
          <p:cNvPr id="120" name="Google Shape;120;g806a894bd4_0_212"/>
          <p:cNvSpPr txBox="1"/>
          <p:nvPr/>
        </p:nvSpPr>
        <p:spPr>
          <a:xfrm>
            <a:off x="972100" y="3063650"/>
            <a:ext cx="3169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&amp; Refine</a:t>
            </a:r>
            <a:endParaRPr sz="1200"/>
          </a:p>
          <a:p>
            <a:pPr indent="0" lvl="0" marL="39687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&amp; Interpret Data</a:t>
            </a:r>
            <a:endParaRPr sz="1200"/>
          </a:p>
          <a:p>
            <a:pPr indent="0" lvl="0" marL="39687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</a:t>
            </a:r>
            <a:r>
              <a:rPr lang="en-US" sz="1800"/>
              <a:t> </a:t>
            </a: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Improvements</a:t>
            </a:r>
            <a:endParaRPr sz="1200"/>
          </a:p>
          <a:p>
            <a:pPr indent="0" lvl="0" marL="39687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Communicate </a:t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200"/>
          </a:p>
        </p:txBody>
      </p:sp>
      <p:sp>
        <p:nvSpPr>
          <p:cNvPr id="121" name="Google Shape;121;g806a894bd4_0_212"/>
          <p:cNvSpPr txBox="1"/>
          <p:nvPr/>
        </p:nvSpPr>
        <p:spPr>
          <a:xfrm>
            <a:off x="5873675" y="1417144"/>
            <a:ext cx="2857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Devise A Plan</a:t>
            </a:r>
            <a:endParaRPr sz="1800"/>
          </a:p>
          <a:p>
            <a:pPr indent="0" lvl="0" marL="39687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1800"/>
          </a:p>
          <a:p>
            <a:pPr indent="0" lvl="0" marL="39687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Brainstorm Solutions</a:t>
            </a:r>
            <a:endParaRPr sz="1800"/>
          </a:p>
          <a:p>
            <a:pPr indent="0" lvl="0" marL="39687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 Tradeoffs</a:t>
            </a:r>
            <a:endParaRPr sz="1800"/>
          </a:p>
        </p:txBody>
      </p:sp>
      <p:sp>
        <p:nvSpPr>
          <p:cNvPr id="122" name="Google Shape;122;g806a894bd4_0_212"/>
          <p:cNvSpPr txBox="1"/>
          <p:nvPr/>
        </p:nvSpPr>
        <p:spPr>
          <a:xfrm>
            <a:off x="5397425" y="3746350"/>
            <a:ext cx="26754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 Out Best Approach</a:t>
            </a:r>
            <a:endParaRPr sz="1800"/>
          </a:p>
        </p:txBody>
      </p:sp>
      <p:sp>
        <p:nvSpPr>
          <p:cNvPr id="123" name="Google Shape;123;g806a894bd4_0_212"/>
          <p:cNvSpPr/>
          <p:nvPr/>
        </p:nvSpPr>
        <p:spPr>
          <a:xfrm>
            <a:off x="4924475" y="1602544"/>
            <a:ext cx="816000" cy="17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806a894bd4_0_212"/>
          <p:cNvSpPr/>
          <p:nvPr/>
        </p:nvSpPr>
        <p:spPr>
          <a:xfrm>
            <a:off x="6599575" y="3023588"/>
            <a:ext cx="286200" cy="61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806a894bd4_0_212"/>
          <p:cNvSpPr/>
          <p:nvPr/>
        </p:nvSpPr>
        <p:spPr>
          <a:xfrm rot="5400000">
            <a:off x="4573525" y="3508200"/>
            <a:ext cx="214800" cy="765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06a894bd4_0_212"/>
          <p:cNvSpPr/>
          <p:nvPr/>
        </p:nvSpPr>
        <p:spPr>
          <a:xfrm rot="-7533291">
            <a:off x="4850311" y="1819498"/>
            <a:ext cx="232681" cy="152235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06a894bd4_0_212"/>
          <p:cNvSpPr/>
          <p:nvPr/>
        </p:nvSpPr>
        <p:spPr>
          <a:xfrm>
            <a:off x="1215050" y="1368675"/>
            <a:ext cx="3169200" cy="758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806a894bd4_0_212"/>
          <p:cNvSpPr/>
          <p:nvPr/>
        </p:nvSpPr>
        <p:spPr>
          <a:xfrm>
            <a:off x="5797325" y="1311063"/>
            <a:ext cx="2534100" cy="15492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5a4ddb3da_0_12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Measurement Challenge</a:t>
            </a:r>
            <a:endParaRPr/>
          </a:p>
        </p:txBody>
      </p:sp>
      <p:sp>
        <p:nvSpPr>
          <p:cNvPr id="134" name="Google Shape;134;g85a4ddb3da_0_12"/>
          <p:cNvSpPr txBox="1"/>
          <p:nvPr>
            <p:ph idx="1" type="body"/>
          </p:nvPr>
        </p:nvSpPr>
        <p:spPr>
          <a:xfrm>
            <a:off x="1255825" y="1554806"/>
            <a:ext cx="3485400" cy="9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Design a method to measure wind speed</a:t>
            </a:r>
            <a:endParaRPr sz="2400"/>
          </a:p>
        </p:txBody>
      </p:sp>
      <p:pic>
        <p:nvPicPr>
          <p:cNvPr id="135" name="Google Shape;135;g85a4ddb3da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650" y="2880413"/>
            <a:ext cx="3184201" cy="200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85a4ddb3da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575" y="1777631"/>
            <a:ext cx="2800350" cy="210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5a4ddb3da_0_23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/>
              <a:t>Record the following</a:t>
            </a:r>
            <a:r>
              <a:rPr lang="en-US" sz="2400"/>
              <a:t> </a:t>
            </a:r>
            <a:endParaRPr/>
          </a:p>
        </p:txBody>
      </p:sp>
      <p:sp>
        <p:nvSpPr>
          <p:cNvPr id="142" name="Google Shape;142;g85a4ddb3da_0_23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Statement of the Problem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Identified Criteria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Identified </a:t>
            </a:r>
            <a:r>
              <a:rPr lang="en-US" sz="2400"/>
              <a:t>Constraints</a:t>
            </a:r>
            <a:endParaRPr sz="2400"/>
          </a:p>
        </p:txBody>
      </p:sp>
      <p:sp>
        <p:nvSpPr>
          <p:cNvPr id="143" name="Google Shape;143;g85a4ddb3da_0_23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Brainstorm as many solutions as possible with your group.</a:t>
            </a:r>
            <a:endParaRPr sz="2400"/>
          </a:p>
        </p:txBody>
      </p:sp>
      <p:pic>
        <p:nvPicPr>
          <p:cNvPr id="144" name="Google Shape;144;g85a4ddb3da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25" y="3151144"/>
            <a:ext cx="2071688" cy="124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a4ddb3da_0_31"/>
          <p:cNvSpPr txBox="1"/>
          <p:nvPr>
            <p:ph idx="1" type="body"/>
          </p:nvPr>
        </p:nvSpPr>
        <p:spPr>
          <a:xfrm>
            <a:off x="1284458" y="1211175"/>
            <a:ext cx="7247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270" lvl="0" marL="457200" rtl="0" algn="l">
              <a:spcBef>
                <a:spcPts val="1200"/>
              </a:spcBef>
              <a:spcAft>
                <a:spcPts val="0"/>
              </a:spcAft>
              <a:buSzPts val="2420"/>
              <a:buAutoNum type="alphaUcPeriod"/>
            </a:pPr>
            <a:r>
              <a:rPr lang="en-US" sz="2420"/>
              <a:t>Weigh tradeoffs </a:t>
            </a:r>
            <a:endParaRPr sz="2420"/>
          </a:p>
          <a:p>
            <a:pPr indent="-382270" lvl="0" marL="457200" rtl="0" algn="l">
              <a:spcBef>
                <a:spcPts val="0"/>
              </a:spcBef>
              <a:spcAft>
                <a:spcPts val="0"/>
              </a:spcAft>
              <a:buSzPts val="2420"/>
              <a:buAutoNum type="alphaUcPeriod"/>
            </a:pPr>
            <a:r>
              <a:rPr lang="en-US" sz="2420"/>
              <a:t>Choose an </a:t>
            </a:r>
            <a:r>
              <a:rPr lang="en-US" sz="2420"/>
              <a:t>approach</a:t>
            </a:r>
            <a:endParaRPr sz="2420"/>
          </a:p>
          <a:p>
            <a:pPr indent="-382270" lvl="0" marL="457200" rtl="0" algn="l">
              <a:spcBef>
                <a:spcPts val="0"/>
              </a:spcBef>
              <a:spcAft>
                <a:spcPts val="0"/>
              </a:spcAft>
              <a:buSzPts val="2420"/>
              <a:buAutoNum type="alphaUcPeriod"/>
            </a:pPr>
            <a:r>
              <a:rPr lang="en-US" sz="2420"/>
              <a:t>Calibrate it </a:t>
            </a:r>
            <a:endParaRPr sz="2420"/>
          </a:p>
          <a:p>
            <a:pPr indent="-382270" lvl="0" marL="457200" rtl="0" algn="l">
              <a:spcBef>
                <a:spcPts val="0"/>
              </a:spcBef>
              <a:spcAft>
                <a:spcPts val="0"/>
              </a:spcAft>
              <a:buSzPts val="2420"/>
              <a:buAutoNum type="alphaUcPeriod"/>
            </a:pPr>
            <a:r>
              <a:rPr lang="en-US" sz="2420"/>
              <a:t>Measure and unknown</a:t>
            </a:r>
            <a:endParaRPr sz="2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g85a4ddb3da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150" y="1435894"/>
            <a:ext cx="2271713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85a4ddb3da_0_31"/>
          <p:cNvSpPr txBox="1"/>
          <p:nvPr/>
        </p:nvSpPr>
        <p:spPr>
          <a:xfrm>
            <a:off x="1284450" y="400425"/>
            <a:ext cx="7674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accent1"/>
                </a:solidFill>
              </a:rPr>
              <a:t>Be sure to… RECORD EACH STEP!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5a4ddb3da_0_37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Calibrate &amp; Then Measure Unknown Wind Speeds:</a:t>
            </a:r>
            <a:endParaRPr/>
          </a:p>
        </p:txBody>
      </p:sp>
      <p:sp>
        <p:nvSpPr>
          <p:cNvPr id="157" name="Google Shape;157;g85a4ddb3da_0_37"/>
          <p:cNvSpPr txBox="1"/>
          <p:nvPr>
            <p:ph idx="1" type="body"/>
          </p:nvPr>
        </p:nvSpPr>
        <p:spPr>
          <a:xfrm>
            <a:off x="1255832" y="1554806"/>
            <a:ext cx="68193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82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Use a standard box fan</a:t>
            </a:r>
            <a:endParaRPr sz="2200"/>
          </a:p>
          <a:p>
            <a:pPr indent="-368300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Your teacher has measured the wind speed at 3 distances from the box fan.</a:t>
            </a:r>
            <a:endParaRPr sz="2200"/>
          </a:p>
          <a:p>
            <a:pPr indent="-368300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Then, use your device to measure the wind speed of an unknown fan at 3 different distances</a:t>
            </a:r>
            <a:endParaRPr sz="2200"/>
          </a:p>
          <a:p>
            <a:pPr indent="-368300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Report your measurements to your teacher, and compare them to the actual values.</a:t>
            </a:r>
            <a:endParaRPr sz="2200"/>
          </a:p>
          <a:p>
            <a:pPr indent="-368300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Evaluate your device.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9dfa3165_0_13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3968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To calibrate &amp; then measure unknown wind speeds:</a:t>
            </a:r>
            <a:endParaRPr/>
          </a:p>
        </p:txBody>
      </p:sp>
      <p:sp>
        <p:nvSpPr>
          <p:cNvPr id="163" name="Google Shape;163;g879dfa3165_0_13"/>
          <p:cNvSpPr txBox="1"/>
          <p:nvPr>
            <p:ph idx="1" type="body"/>
          </p:nvPr>
        </p:nvSpPr>
        <p:spPr>
          <a:xfrm>
            <a:off x="1255833" y="1554806"/>
            <a:ext cx="73347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098" lvl="0" marL="382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Use a standard box fan</a:t>
            </a:r>
            <a:endParaRPr sz="2400"/>
          </a:p>
          <a:p>
            <a:pPr indent="-292098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Your teacher has measured the wind speed at 3 distances from the box fan.</a:t>
            </a:r>
            <a:endParaRPr sz="2400"/>
          </a:p>
          <a:p>
            <a:pPr indent="-292098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Then, use your device to measure the wind speed of an unknown fan at 3 different distances</a:t>
            </a:r>
            <a:endParaRPr sz="2400"/>
          </a:p>
          <a:p>
            <a:pPr indent="-292098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Report your measurements to your teacher, and compare them to the actual values.</a:t>
            </a:r>
            <a:endParaRPr sz="2400"/>
          </a:p>
          <a:p>
            <a:pPr indent="-292098" lvl="0" marL="3825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Evaluate your device.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SB 2019">
  <a:themeElements>
    <a:clrScheme name="ISB 2019 Colors">
      <a:dk1>
        <a:srgbClr val="000000"/>
      </a:dk1>
      <a:lt1>
        <a:srgbClr val="FFFFFF"/>
      </a:lt1>
      <a:dk2>
        <a:srgbClr val="500895"/>
      </a:dk2>
      <a:lt2>
        <a:srgbClr val="77787B"/>
      </a:lt2>
      <a:accent1>
        <a:srgbClr val="002664"/>
      </a:accent1>
      <a:accent2>
        <a:srgbClr val="006EFF"/>
      </a:accent2>
      <a:accent3>
        <a:srgbClr val="23EDEC"/>
      </a:accent3>
      <a:accent4>
        <a:srgbClr val="FF5F00"/>
      </a:accent4>
      <a:accent5>
        <a:srgbClr val="82003C"/>
      </a:accent5>
      <a:accent6>
        <a:srgbClr val="959595"/>
      </a:accent6>
      <a:hlink>
        <a:srgbClr val="006EFF"/>
      </a:hlink>
      <a:folHlink>
        <a:srgbClr val="0026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ksciarro</dc:creator>
</cp:coreProperties>
</file>